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3"/>
  </p:notesMasterIdLst>
  <p:sldIdLst>
    <p:sldId id="4831" r:id="rId2"/>
    <p:sldId id="4832" r:id="rId3"/>
    <p:sldId id="4833" r:id="rId4"/>
    <p:sldId id="257" r:id="rId5"/>
    <p:sldId id="258" r:id="rId6"/>
    <p:sldId id="4823" r:id="rId7"/>
    <p:sldId id="261" r:id="rId8"/>
    <p:sldId id="292" r:id="rId9"/>
    <p:sldId id="259" r:id="rId10"/>
    <p:sldId id="286" r:id="rId11"/>
    <p:sldId id="262" r:id="rId12"/>
    <p:sldId id="263" r:id="rId13"/>
    <p:sldId id="264" r:id="rId14"/>
    <p:sldId id="265" r:id="rId15"/>
    <p:sldId id="271" r:id="rId16"/>
    <p:sldId id="4824" r:id="rId17"/>
    <p:sldId id="4825" r:id="rId18"/>
    <p:sldId id="4826" r:id="rId19"/>
    <p:sldId id="284" r:id="rId20"/>
    <p:sldId id="290" r:id="rId21"/>
    <p:sldId id="4834" r:id="rId22"/>
    <p:sldId id="287" r:id="rId23"/>
    <p:sldId id="4827" r:id="rId24"/>
    <p:sldId id="285" r:id="rId25"/>
    <p:sldId id="269" r:id="rId26"/>
    <p:sldId id="289" r:id="rId27"/>
    <p:sldId id="4828" r:id="rId28"/>
    <p:sldId id="4829" r:id="rId29"/>
    <p:sldId id="266" r:id="rId30"/>
    <p:sldId id="267" r:id="rId31"/>
    <p:sldId id="282" r:id="rId32"/>
    <p:sldId id="288" r:id="rId33"/>
    <p:sldId id="283" r:id="rId34"/>
    <p:sldId id="273" r:id="rId35"/>
    <p:sldId id="274" r:id="rId36"/>
    <p:sldId id="276" r:id="rId37"/>
    <p:sldId id="272" r:id="rId38"/>
    <p:sldId id="277" r:id="rId39"/>
    <p:sldId id="279" r:id="rId40"/>
    <p:sldId id="280" r:id="rId41"/>
    <p:sldId id="281" r:id="rId42"/>
  </p:sldIdLst>
  <p:sldSz cx="7772400" cy="4527550"/>
  <p:notesSz cx="7772400" cy="4527550"/>
  <p:defaultTextStyle>
    <a:defPPr>
      <a:defRPr kern="0"/>
    </a:def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060"/>
    <a:srgbClr val="6C82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73"/>
    <p:restoredTop sz="94658"/>
  </p:normalViewPr>
  <p:slideViewPr>
    <p:cSldViewPr>
      <p:cViewPr varScale="1">
        <p:scale>
          <a:sx n="171" d="100"/>
          <a:sy n="171" d="100"/>
        </p:scale>
        <p:origin x="184" y="32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368675" cy="227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402138" y="0"/>
            <a:ext cx="3368675" cy="227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DBDC6E-7CA9-B34E-B95B-EF6C2222167E}" type="datetimeFigureOut">
              <a:rPr lang="en-US" smtClean="0"/>
              <a:t>3/10/26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574925" y="566738"/>
            <a:ext cx="2622550" cy="15271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77875" y="2179638"/>
            <a:ext cx="6216650" cy="17827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4300538"/>
            <a:ext cx="3368675" cy="227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402138" y="4300538"/>
            <a:ext cx="3368675" cy="227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2868F5-A086-DB40-AD19-B39DF1BBAA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76254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868F5-A086-DB40-AD19-B39DF1BBAA0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570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2868F5-A086-DB40-AD19-B39DF1BBAA0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28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70904" y="1435100"/>
            <a:ext cx="6986270" cy="87756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2860675" y="2387600"/>
            <a:ext cx="2406650" cy="1692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0" i="0">
                <a:solidFill>
                  <a:srgbClr val="2B5E7C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488950"/>
            <a:ext cx="5972175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9300" y="1295400"/>
            <a:ext cx="6616700" cy="169277"/>
          </a:xfrm>
        </p:spPr>
        <p:txBody>
          <a:bodyPr lIns="0" tIns="0" rIns="0" bIns="0"/>
          <a:lstStyle>
            <a:lvl1pPr>
              <a:defRPr sz="1100" b="0" i="0">
                <a:solidFill>
                  <a:srgbClr val="2B5E7C"/>
                </a:solidFill>
                <a:latin typeface="Roboto Th" pitchFamily="2" charset="0"/>
                <a:ea typeface="Roboto Th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7772400" cy="4526280"/>
          </a:xfrm>
          <a:custGeom>
            <a:avLst/>
            <a:gdLst/>
            <a:ahLst/>
            <a:cxnLst/>
            <a:rect l="l" t="t" r="r" b="b"/>
            <a:pathLst>
              <a:path w="7772400" h="4526280">
                <a:moveTo>
                  <a:pt x="7772400" y="4526279"/>
                </a:moveTo>
                <a:lnTo>
                  <a:pt x="0" y="4526279"/>
                </a:lnTo>
                <a:lnTo>
                  <a:pt x="0" y="0"/>
                </a:lnTo>
                <a:lnTo>
                  <a:pt x="7772400" y="0"/>
                </a:lnTo>
                <a:lnTo>
                  <a:pt x="7772400" y="4526279"/>
                </a:lnTo>
                <a:close/>
              </a:path>
            </a:pathLst>
          </a:custGeom>
          <a:solidFill>
            <a:srgbClr val="2B5E7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508000" y="381000"/>
            <a:ext cx="381000" cy="25400"/>
          </a:xfrm>
          <a:custGeom>
            <a:avLst/>
            <a:gdLst/>
            <a:ahLst/>
            <a:cxnLst/>
            <a:rect l="l" t="t" r="r" b="b"/>
            <a:pathLst>
              <a:path w="381000" h="25400">
                <a:moveTo>
                  <a:pt x="381000" y="25400"/>
                </a:moveTo>
                <a:lnTo>
                  <a:pt x="0" y="25400"/>
                </a:lnTo>
                <a:lnTo>
                  <a:pt x="0" y="0"/>
                </a:lnTo>
                <a:lnTo>
                  <a:pt x="381000" y="0"/>
                </a:lnTo>
                <a:lnTo>
                  <a:pt x="381000" y="25400"/>
                </a:lnTo>
                <a:close/>
              </a:path>
            </a:pathLst>
          </a:custGeom>
          <a:solidFill>
            <a:srgbClr val="E782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488950"/>
            <a:ext cx="5972175" cy="369332"/>
          </a:xfrm>
        </p:spPr>
        <p:txBody>
          <a:bodyPr lIns="0" tIns="0" rIns="0" bIns="0"/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endParaRPr dirty="0"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388620" y="1041336"/>
            <a:ext cx="3380994" cy="298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002786" y="1041336"/>
            <a:ext cx="3380994" cy="29881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495300" y="488950"/>
            <a:ext cx="5972175" cy="360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749300" y="1295400"/>
            <a:ext cx="6616700" cy="24218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100" b="1" i="0">
                <a:solidFill>
                  <a:srgbClr val="2B5E7C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2642616" y="4210621"/>
            <a:ext cx="2487168" cy="226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388620" y="4210621"/>
            <a:ext cx="1787652" cy="226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3/10/26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5596128" y="4210621"/>
            <a:ext cx="1787652" cy="2263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jp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454150"/>
            <a:ext cx="7772400" cy="2995613"/>
          </a:xfrm>
          <a:custGeom>
            <a:avLst/>
            <a:gdLst/>
            <a:ahLst/>
            <a:cxnLst/>
            <a:rect l="l" t="t" r="r" b="b"/>
            <a:pathLst>
              <a:path w="12192000" h="4699000">
                <a:moveTo>
                  <a:pt x="12192000" y="0"/>
                </a:moveTo>
                <a:lnTo>
                  <a:pt x="0" y="0"/>
                </a:lnTo>
                <a:lnTo>
                  <a:pt x="0" y="4698998"/>
                </a:lnTo>
                <a:lnTo>
                  <a:pt x="12192000" y="4698998"/>
                </a:lnTo>
                <a:lnTo>
                  <a:pt x="12192000" y="0"/>
                </a:lnTo>
                <a:close/>
              </a:path>
            </a:pathLst>
          </a:custGeom>
          <a:solidFill>
            <a:srgbClr val="D2EAF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82547" y="1931503"/>
            <a:ext cx="3834705" cy="1577427"/>
          </a:xfrm>
          <a:prstGeom prst="rect">
            <a:avLst/>
          </a:prstGeom>
        </p:spPr>
        <p:txBody>
          <a:bodyPr vert="horz" wrap="square" lIns="0" tIns="7691" rIns="0" bIns="0" rtlCol="0">
            <a:spAutoFit/>
          </a:bodyPr>
          <a:lstStyle/>
          <a:p>
            <a:pPr marL="8096" algn="ctr">
              <a:spcBef>
                <a:spcPts val="61"/>
              </a:spcBef>
            </a:pPr>
            <a:r>
              <a:rPr lang="en-GB" sz="2550" spc="-118" dirty="0">
                <a:solidFill>
                  <a:srgbClr val="002060"/>
                </a:solidFill>
              </a:rPr>
              <a:t>Beyond Digestion:</a:t>
            </a:r>
            <a:br>
              <a:rPr lang="en-GB" sz="2550" spc="-118" dirty="0">
                <a:solidFill>
                  <a:srgbClr val="002060"/>
                </a:solidFill>
              </a:rPr>
            </a:br>
            <a:r>
              <a:rPr lang="en-GB" sz="2550" spc="-118" dirty="0">
                <a:solidFill>
                  <a:srgbClr val="002060"/>
                </a:solidFill>
              </a:rPr>
              <a:t>Clinical Application of Enzymes</a:t>
            </a:r>
            <a:br>
              <a:rPr lang="en-GB" sz="2550" spc="-118" dirty="0">
                <a:solidFill>
                  <a:srgbClr val="002060"/>
                </a:solidFill>
              </a:rPr>
            </a:br>
            <a:endParaRPr sz="255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796364" y="3484106"/>
            <a:ext cx="2180320" cy="549237"/>
          </a:xfrm>
          <a:prstGeom prst="rect">
            <a:avLst/>
          </a:prstGeom>
        </p:spPr>
        <p:txBody>
          <a:bodyPr vert="horz" wrap="square" lIns="0" tIns="10525" rIns="0" bIns="0" rtlCol="0">
            <a:spAutoFit/>
          </a:bodyPr>
          <a:lstStyle/>
          <a:p>
            <a:pPr marL="1619" algn="ctr">
              <a:lnSpc>
                <a:spcPts val="2066"/>
              </a:lnSpc>
              <a:spcBef>
                <a:spcPts val="83"/>
              </a:spcBef>
            </a:pPr>
            <a:r>
              <a:rPr sz="1849" spc="-6" dirty="0">
                <a:solidFill>
                  <a:srgbClr val="1F386B"/>
                </a:solidFill>
                <a:latin typeface="Gill Sans MT"/>
                <a:cs typeface="Gill Sans MT"/>
              </a:rPr>
              <a:t>OVERVIEW</a:t>
            </a:r>
            <a:endParaRPr sz="1849" dirty="0">
              <a:latin typeface="Gill Sans MT"/>
              <a:cs typeface="Gill Sans MT"/>
            </a:endParaRPr>
          </a:p>
          <a:p>
            <a:pPr algn="ctr">
              <a:lnSpc>
                <a:spcPts val="2066"/>
              </a:lnSpc>
            </a:pPr>
            <a:r>
              <a:rPr sz="1849" spc="92" dirty="0">
                <a:solidFill>
                  <a:srgbClr val="1F386B"/>
                </a:solidFill>
                <a:latin typeface="Gill Sans MT"/>
                <a:cs typeface="Gill Sans MT"/>
              </a:rPr>
              <a:t>by</a:t>
            </a:r>
            <a:r>
              <a:rPr sz="1849" spc="-45" dirty="0">
                <a:solidFill>
                  <a:srgbClr val="1F386B"/>
                </a:solidFill>
                <a:latin typeface="Gill Sans MT"/>
                <a:cs typeface="Gill Sans MT"/>
              </a:rPr>
              <a:t> </a:t>
            </a:r>
            <a:r>
              <a:rPr sz="1849" spc="105" dirty="0">
                <a:solidFill>
                  <a:srgbClr val="1F386B"/>
                </a:solidFill>
                <a:latin typeface="Gill Sans MT"/>
                <a:cs typeface="Gill Sans MT"/>
              </a:rPr>
              <a:t>Leyla</a:t>
            </a:r>
            <a:r>
              <a:rPr sz="1849" spc="-45" dirty="0">
                <a:solidFill>
                  <a:srgbClr val="1F386B"/>
                </a:solidFill>
                <a:latin typeface="Gill Sans MT"/>
                <a:cs typeface="Gill Sans MT"/>
              </a:rPr>
              <a:t> </a:t>
            </a:r>
            <a:r>
              <a:rPr sz="1849" spc="83" dirty="0">
                <a:solidFill>
                  <a:srgbClr val="1F386B"/>
                </a:solidFill>
                <a:latin typeface="Gill Sans MT"/>
                <a:cs typeface="Gill Sans MT"/>
              </a:rPr>
              <a:t>El</a:t>
            </a:r>
            <a:r>
              <a:rPr sz="1849" spc="-48" dirty="0">
                <a:solidFill>
                  <a:srgbClr val="1F386B"/>
                </a:solidFill>
                <a:latin typeface="Gill Sans MT"/>
                <a:cs typeface="Gill Sans MT"/>
              </a:rPr>
              <a:t> </a:t>
            </a:r>
            <a:r>
              <a:rPr sz="1849" spc="96" dirty="0">
                <a:solidFill>
                  <a:srgbClr val="1F386B"/>
                </a:solidFill>
                <a:latin typeface="Gill Sans MT"/>
                <a:cs typeface="Gill Sans MT"/>
              </a:rPr>
              <a:t>Moudden</a:t>
            </a:r>
            <a:endParaRPr sz="1849" dirty="0">
              <a:latin typeface="Gill Sans MT"/>
              <a:cs typeface="Gill Sans MT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41310" y="469977"/>
            <a:ext cx="1059799" cy="249365"/>
          </a:xfrm>
          <a:custGeom>
            <a:avLst/>
            <a:gdLst/>
            <a:ahLst/>
            <a:cxnLst/>
            <a:rect l="l" t="t" r="r" b="b"/>
            <a:pathLst>
              <a:path w="1662429" h="391159">
                <a:moveTo>
                  <a:pt x="244690" y="10185"/>
                </a:moveTo>
                <a:lnTo>
                  <a:pt x="241084" y="7162"/>
                </a:lnTo>
                <a:lnTo>
                  <a:pt x="194868" y="2095"/>
                </a:lnTo>
                <a:lnTo>
                  <a:pt x="166801" y="596"/>
                </a:lnTo>
                <a:lnTo>
                  <a:pt x="132473" y="0"/>
                </a:lnTo>
                <a:lnTo>
                  <a:pt x="93268" y="2438"/>
                </a:lnTo>
                <a:lnTo>
                  <a:pt x="57251" y="11925"/>
                </a:lnTo>
                <a:lnTo>
                  <a:pt x="27584" y="31673"/>
                </a:lnTo>
                <a:lnTo>
                  <a:pt x="7442" y="64909"/>
                </a:lnTo>
                <a:lnTo>
                  <a:pt x="0" y="114858"/>
                </a:lnTo>
                <a:lnTo>
                  <a:pt x="0" y="275767"/>
                </a:lnTo>
                <a:lnTo>
                  <a:pt x="7416" y="325894"/>
                </a:lnTo>
                <a:lnTo>
                  <a:pt x="27559" y="359143"/>
                </a:lnTo>
                <a:lnTo>
                  <a:pt x="93230" y="388188"/>
                </a:lnTo>
                <a:lnTo>
                  <a:pt x="132422" y="390575"/>
                </a:lnTo>
                <a:lnTo>
                  <a:pt x="166738" y="389978"/>
                </a:lnTo>
                <a:lnTo>
                  <a:pt x="194805" y="388454"/>
                </a:lnTo>
                <a:lnTo>
                  <a:pt x="234365" y="384251"/>
                </a:lnTo>
                <a:lnTo>
                  <a:pt x="241084" y="383209"/>
                </a:lnTo>
                <a:lnTo>
                  <a:pt x="244690" y="380123"/>
                </a:lnTo>
                <a:lnTo>
                  <a:pt x="244690" y="305816"/>
                </a:lnTo>
                <a:lnTo>
                  <a:pt x="240068" y="301269"/>
                </a:lnTo>
                <a:lnTo>
                  <a:pt x="129882" y="301269"/>
                </a:lnTo>
                <a:lnTo>
                  <a:pt x="118148" y="300075"/>
                </a:lnTo>
                <a:lnTo>
                  <a:pt x="110490" y="295948"/>
                </a:lnTo>
                <a:lnTo>
                  <a:pt x="106324" y="288086"/>
                </a:lnTo>
                <a:lnTo>
                  <a:pt x="105067" y="275666"/>
                </a:lnTo>
                <a:lnTo>
                  <a:pt x="105067" y="233070"/>
                </a:lnTo>
                <a:lnTo>
                  <a:pt x="237985" y="233070"/>
                </a:lnTo>
                <a:lnTo>
                  <a:pt x="242608" y="228523"/>
                </a:lnTo>
                <a:lnTo>
                  <a:pt x="242608" y="156768"/>
                </a:lnTo>
                <a:lnTo>
                  <a:pt x="237985" y="152120"/>
                </a:lnTo>
                <a:lnTo>
                  <a:pt x="105067" y="152120"/>
                </a:lnTo>
                <a:lnTo>
                  <a:pt x="105067" y="114706"/>
                </a:lnTo>
                <a:lnTo>
                  <a:pt x="106324" y="102285"/>
                </a:lnTo>
                <a:lnTo>
                  <a:pt x="110490" y="94411"/>
                </a:lnTo>
                <a:lnTo>
                  <a:pt x="118148" y="90297"/>
                </a:lnTo>
                <a:lnTo>
                  <a:pt x="129882" y="89103"/>
                </a:lnTo>
                <a:lnTo>
                  <a:pt x="240004" y="89103"/>
                </a:lnTo>
                <a:lnTo>
                  <a:pt x="244690" y="84505"/>
                </a:lnTo>
                <a:lnTo>
                  <a:pt x="244690" y="10185"/>
                </a:lnTo>
                <a:close/>
              </a:path>
              <a:path w="1662429" h="391159">
                <a:moveTo>
                  <a:pt x="605129" y="9715"/>
                </a:moveTo>
                <a:lnTo>
                  <a:pt x="600494" y="5118"/>
                </a:lnTo>
                <a:lnTo>
                  <a:pt x="511543" y="5118"/>
                </a:lnTo>
                <a:lnTo>
                  <a:pt x="506920" y="9715"/>
                </a:lnTo>
                <a:lnTo>
                  <a:pt x="506920" y="200926"/>
                </a:lnTo>
                <a:lnTo>
                  <a:pt x="505904" y="201460"/>
                </a:lnTo>
                <a:lnTo>
                  <a:pt x="502742" y="201460"/>
                </a:lnTo>
                <a:lnTo>
                  <a:pt x="390601" y="13779"/>
                </a:lnTo>
                <a:lnTo>
                  <a:pt x="386029" y="9093"/>
                </a:lnTo>
                <a:lnTo>
                  <a:pt x="380580" y="6146"/>
                </a:lnTo>
                <a:lnTo>
                  <a:pt x="373938" y="5118"/>
                </a:lnTo>
                <a:lnTo>
                  <a:pt x="305676" y="5118"/>
                </a:lnTo>
                <a:lnTo>
                  <a:pt x="298335" y="6642"/>
                </a:lnTo>
                <a:lnTo>
                  <a:pt x="292239" y="10769"/>
                </a:lnTo>
                <a:lnTo>
                  <a:pt x="288086" y="16802"/>
                </a:lnTo>
                <a:lnTo>
                  <a:pt x="286550" y="24091"/>
                </a:lnTo>
                <a:lnTo>
                  <a:pt x="286550" y="381228"/>
                </a:lnTo>
                <a:lnTo>
                  <a:pt x="291744" y="385876"/>
                </a:lnTo>
                <a:lnTo>
                  <a:pt x="380657" y="385876"/>
                </a:lnTo>
                <a:lnTo>
                  <a:pt x="385343" y="381279"/>
                </a:lnTo>
                <a:lnTo>
                  <a:pt x="385343" y="197269"/>
                </a:lnTo>
                <a:lnTo>
                  <a:pt x="386346" y="196227"/>
                </a:lnTo>
                <a:lnTo>
                  <a:pt x="391045" y="196748"/>
                </a:lnTo>
                <a:lnTo>
                  <a:pt x="495020" y="372071"/>
                </a:lnTo>
                <a:lnTo>
                  <a:pt x="499503" y="378358"/>
                </a:lnTo>
                <a:lnTo>
                  <a:pt x="504520" y="382663"/>
                </a:lnTo>
                <a:lnTo>
                  <a:pt x="510222" y="385140"/>
                </a:lnTo>
                <a:lnTo>
                  <a:pt x="516737" y="385927"/>
                </a:lnTo>
                <a:lnTo>
                  <a:pt x="585990" y="385927"/>
                </a:lnTo>
                <a:lnTo>
                  <a:pt x="593344" y="384403"/>
                </a:lnTo>
                <a:lnTo>
                  <a:pt x="599440" y="380276"/>
                </a:lnTo>
                <a:lnTo>
                  <a:pt x="603592" y="374243"/>
                </a:lnTo>
                <a:lnTo>
                  <a:pt x="605129" y="366953"/>
                </a:lnTo>
                <a:lnTo>
                  <a:pt x="605129" y="9715"/>
                </a:lnTo>
                <a:close/>
              </a:path>
              <a:path w="1662429" h="391159">
                <a:moveTo>
                  <a:pt x="918108" y="300380"/>
                </a:moveTo>
                <a:lnTo>
                  <a:pt x="913460" y="296303"/>
                </a:lnTo>
                <a:lnTo>
                  <a:pt x="784237" y="296303"/>
                </a:lnTo>
                <a:lnTo>
                  <a:pt x="782129" y="294792"/>
                </a:lnTo>
                <a:lnTo>
                  <a:pt x="782650" y="288620"/>
                </a:lnTo>
                <a:lnTo>
                  <a:pt x="896962" y="115328"/>
                </a:lnTo>
                <a:lnTo>
                  <a:pt x="905611" y="101003"/>
                </a:lnTo>
                <a:lnTo>
                  <a:pt x="910615" y="90487"/>
                </a:lnTo>
                <a:lnTo>
                  <a:pt x="912914" y="83045"/>
                </a:lnTo>
                <a:lnTo>
                  <a:pt x="913460" y="77914"/>
                </a:lnTo>
                <a:lnTo>
                  <a:pt x="913460" y="6692"/>
                </a:lnTo>
                <a:lnTo>
                  <a:pt x="906767" y="5118"/>
                </a:lnTo>
                <a:lnTo>
                  <a:pt x="658545" y="5118"/>
                </a:lnTo>
                <a:lnTo>
                  <a:pt x="653897" y="9194"/>
                </a:lnTo>
                <a:lnTo>
                  <a:pt x="653897" y="90195"/>
                </a:lnTo>
                <a:lnTo>
                  <a:pt x="658545" y="94792"/>
                </a:lnTo>
                <a:lnTo>
                  <a:pt x="781545" y="94792"/>
                </a:lnTo>
                <a:lnTo>
                  <a:pt x="783132" y="96316"/>
                </a:lnTo>
                <a:lnTo>
                  <a:pt x="782650" y="101955"/>
                </a:lnTo>
                <a:lnTo>
                  <a:pt x="657428" y="293636"/>
                </a:lnTo>
                <a:lnTo>
                  <a:pt x="650278" y="307365"/>
                </a:lnTo>
                <a:lnTo>
                  <a:pt x="648665" y="313118"/>
                </a:lnTo>
                <a:lnTo>
                  <a:pt x="648157" y="318770"/>
                </a:lnTo>
                <a:lnTo>
                  <a:pt x="648157" y="381279"/>
                </a:lnTo>
                <a:lnTo>
                  <a:pt x="655383" y="385927"/>
                </a:lnTo>
                <a:lnTo>
                  <a:pt x="907770" y="385978"/>
                </a:lnTo>
                <a:lnTo>
                  <a:pt x="913409" y="385978"/>
                </a:lnTo>
                <a:lnTo>
                  <a:pt x="918108" y="381431"/>
                </a:lnTo>
                <a:lnTo>
                  <a:pt x="918108" y="300380"/>
                </a:lnTo>
                <a:close/>
              </a:path>
              <a:path w="1662429" h="391159">
                <a:moveTo>
                  <a:pt x="1269885" y="8204"/>
                </a:moveTo>
                <a:lnTo>
                  <a:pt x="1267345" y="5118"/>
                </a:lnTo>
                <a:lnTo>
                  <a:pt x="1161745" y="5118"/>
                </a:lnTo>
                <a:lnTo>
                  <a:pt x="1160741" y="9715"/>
                </a:lnTo>
                <a:lnTo>
                  <a:pt x="1107440" y="154838"/>
                </a:lnTo>
                <a:lnTo>
                  <a:pt x="1105433" y="155829"/>
                </a:lnTo>
                <a:lnTo>
                  <a:pt x="1102220" y="155829"/>
                </a:lnTo>
                <a:lnTo>
                  <a:pt x="1100213" y="154736"/>
                </a:lnTo>
                <a:lnTo>
                  <a:pt x="1045324" y="5118"/>
                </a:lnTo>
                <a:lnTo>
                  <a:pt x="940409" y="5118"/>
                </a:lnTo>
                <a:lnTo>
                  <a:pt x="937768" y="8204"/>
                </a:lnTo>
                <a:lnTo>
                  <a:pt x="937768" y="13271"/>
                </a:lnTo>
                <a:lnTo>
                  <a:pt x="1014793" y="192671"/>
                </a:lnTo>
                <a:lnTo>
                  <a:pt x="1041400" y="230987"/>
                </a:lnTo>
                <a:lnTo>
                  <a:pt x="1051496" y="236728"/>
                </a:lnTo>
                <a:lnTo>
                  <a:pt x="1051496" y="381228"/>
                </a:lnTo>
                <a:lnTo>
                  <a:pt x="1055611" y="385876"/>
                </a:lnTo>
                <a:lnTo>
                  <a:pt x="1151255" y="385876"/>
                </a:lnTo>
                <a:lnTo>
                  <a:pt x="1155941" y="381279"/>
                </a:lnTo>
                <a:lnTo>
                  <a:pt x="1155941" y="236728"/>
                </a:lnTo>
                <a:lnTo>
                  <a:pt x="1166050" y="230987"/>
                </a:lnTo>
                <a:lnTo>
                  <a:pt x="1192695" y="192671"/>
                </a:lnTo>
                <a:lnTo>
                  <a:pt x="1268818" y="15887"/>
                </a:lnTo>
                <a:lnTo>
                  <a:pt x="1269885" y="13322"/>
                </a:lnTo>
                <a:lnTo>
                  <a:pt x="1269885" y="8204"/>
                </a:lnTo>
                <a:close/>
              </a:path>
              <a:path w="1662429" h="391159">
                <a:moveTo>
                  <a:pt x="1662201" y="24091"/>
                </a:moveTo>
                <a:lnTo>
                  <a:pt x="1660677" y="16802"/>
                </a:lnTo>
                <a:lnTo>
                  <a:pt x="1656537" y="10769"/>
                </a:lnTo>
                <a:lnTo>
                  <a:pt x="1650453" y="6642"/>
                </a:lnTo>
                <a:lnTo>
                  <a:pt x="1643113" y="5118"/>
                </a:lnTo>
                <a:lnTo>
                  <a:pt x="1585747" y="5118"/>
                </a:lnTo>
                <a:lnTo>
                  <a:pt x="1484363" y="150190"/>
                </a:lnTo>
                <a:lnTo>
                  <a:pt x="1480248" y="156298"/>
                </a:lnTo>
                <a:lnTo>
                  <a:pt x="1476032" y="156298"/>
                </a:lnTo>
                <a:lnTo>
                  <a:pt x="1397469" y="20485"/>
                </a:lnTo>
                <a:lnTo>
                  <a:pt x="1392758" y="13982"/>
                </a:lnTo>
                <a:lnTo>
                  <a:pt x="1386979" y="9156"/>
                </a:lnTo>
                <a:lnTo>
                  <a:pt x="1379829" y="6159"/>
                </a:lnTo>
                <a:lnTo>
                  <a:pt x="1371053" y="5118"/>
                </a:lnTo>
                <a:lnTo>
                  <a:pt x="1313688" y="5118"/>
                </a:lnTo>
                <a:lnTo>
                  <a:pt x="1306347" y="6642"/>
                </a:lnTo>
                <a:lnTo>
                  <a:pt x="1300251" y="10769"/>
                </a:lnTo>
                <a:lnTo>
                  <a:pt x="1296085" y="16802"/>
                </a:lnTo>
                <a:lnTo>
                  <a:pt x="1294549" y="24091"/>
                </a:lnTo>
                <a:lnTo>
                  <a:pt x="1294549" y="385508"/>
                </a:lnTo>
                <a:lnTo>
                  <a:pt x="1298714" y="385978"/>
                </a:lnTo>
                <a:lnTo>
                  <a:pt x="1392250" y="385978"/>
                </a:lnTo>
                <a:lnTo>
                  <a:pt x="1395361" y="381330"/>
                </a:lnTo>
                <a:lnTo>
                  <a:pt x="1395361" y="182435"/>
                </a:lnTo>
                <a:lnTo>
                  <a:pt x="1399527" y="182435"/>
                </a:lnTo>
                <a:lnTo>
                  <a:pt x="1449768" y="264998"/>
                </a:lnTo>
                <a:lnTo>
                  <a:pt x="1454416" y="268033"/>
                </a:lnTo>
                <a:lnTo>
                  <a:pt x="1502448" y="268033"/>
                </a:lnTo>
                <a:lnTo>
                  <a:pt x="1507134" y="264998"/>
                </a:lnTo>
                <a:lnTo>
                  <a:pt x="1511198" y="258318"/>
                </a:lnTo>
                <a:lnTo>
                  <a:pt x="1556753" y="183426"/>
                </a:lnTo>
                <a:lnTo>
                  <a:pt x="1556753" y="182435"/>
                </a:lnTo>
                <a:lnTo>
                  <a:pt x="1560918" y="182435"/>
                </a:lnTo>
                <a:lnTo>
                  <a:pt x="1560918" y="384416"/>
                </a:lnTo>
                <a:lnTo>
                  <a:pt x="1564500" y="385978"/>
                </a:lnTo>
                <a:lnTo>
                  <a:pt x="1657565" y="385978"/>
                </a:lnTo>
                <a:lnTo>
                  <a:pt x="1662201" y="382892"/>
                </a:lnTo>
                <a:lnTo>
                  <a:pt x="1662201" y="24091"/>
                </a:lnTo>
                <a:close/>
              </a:path>
            </a:pathLst>
          </a:custGeom>
          <a:solidFill>
            <a:srgbClr val="162C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29670" y="470006"/>
            <a:ext cx="156258" cy="248960"/>
          </a:xfrm>
          <a:custGeom>
            <a:avLst/>
            <a:gdLst/>
            <a:ahLst/>
            <a:cxnLst/>
            <a:rect l="l" t="t" r="r" b="b"/>
            <a:pathLst>
              <a:path w="245109" h="390525">
                <a:moveTo>
                  <a:pt x="132443" y="0"/>
                </a:moveTo>
                <a:lnTo>
                  <a:pt x="93240" y="2443"/>
                </a:lnTo>
                <a:lnTo>
                  <a:pt x="27548" y="31662"/>
                </a:lnTo>
                <a:lnTo>
                  <a:pt x="7416" y="64883"/>
                </a:lnTo>
                <a:lnTo>
                  <a:pt x="0" y="114811"/>
                </a:lnTo>
                <a:lnTo>
                  <a:pt x="0" y="275714"/>
                </a:lnTo>
                <a:lnTo>
                  <a:pt x="7421" y="325843"/>
                </a:lnTo>
                <a:lnTo>
                  <a:pt x="27563" y="359089"/>
                </a:lnTo>
                <a:lnTo>
                  <a:pt x="93260" y="388132"/>
                </a:lnTo>
                <a:lnTo>
                  <a:pt x="132443" y="390526"/>
                </a:lnTo>
                <a:lnTo>
                  <a:pt x="166754" y="389922"/>
                </a:lnTo>
                <a:lnTo>
                  <a:pt x="194822" y="388403"/>
                </a:lnTo>
                <a:lnTo>
                  <a:pt x="234306" y="384255"/>
                </a:lnTo>
                <a:lnTo>
                  <a:pt x="241055" y="383262"/>
                </a:lnTo>
                <a:lnTo>
                  <a:pt x="244640" y="380179"/>
                </a:lnTo>
                <a:lnTo>
                  <a:pt x="244640" y="305867"/>
                </a:lnTo>
                <a:lnTo>
                  <a:pt x="240000" y="301269"/>
                </a:lnTo>
                <a:lnTo>
                  <a:pt x="129859" y="301269"/>
                </a:lnTo>
                <a:lnTo>
                  <a:pt x="118105" y="300075"/>
                </a:lnTo>
                <a:lnTo>
                  <a:pt x="110444" y="295951"/>
                </a:lnTo>
                <a:lnTo>
                  <a:pt x="106282" y="288085"/>
                </a:lnTo>
                <a:lnTo>
                  <a:pt x="105026" y="275662"/>
                </a:lnTo>
                <a:lnTo>
                  <a:pt x="105026" y="233124"/>
                </a:lnTo>
                <a:lnTo>
                  <a:pt x="237892" y="233124"/>
                </a:lnTo>
                <a:lnTo>
                  <a:pt x="242531" y="228525"/>
                </a:lnTo>
                <a:lnTo>
                  <a:pt x="242531" y="156774"/>
                </a:lnTo>
                <a:lnTo>
                  <a:pt x="237944" y="152123"/>
                </a:lnTo>
                <a:lnTo>
                  <a:pt x="105026" y="152123"/>
                </a:lnTo>
                <a:lnTo>
                  <a:pt x="105026" y="114706"/>
                </a:lnTo>
                <a:lnTo>
                  <a:pt x="106282" y="102284"/>
                </a:lnTo>
                <a:lnTo>
                  <a:pt x="110444" y="94417"/>
                </a:lnTo>
                <a:lnTo>
                  <a:pt x="118105" y="90294"/>
                </a:lnTo>
                <a:lnTo>
                  <a:pt x="129859" y="89100"/>
                </a:lnTo>
                <a:lnTo>
                  <a:pt x="240000" y="89100"/>
                </a:lnTo>
                <a:lnTo>
                  <a:pt x="244640" y="84553"/>
                </a:lnTo>
                <a:lnTo>
                  <a:pt x="244640" y="10242"/>
                </a:lnTo>
                <a:lnTo>
                  <a:pt x="241055" y="7159"/>
                </a:lnTo>
                <a:lnTo>
                  <a:pt x="194803" y="2103"/>
                </a:lnTo>
                <a:lnTo>
                  <a:pt x="166747" y="596"/>
                </a:lnTo>
                <a:lnTo>
                  <a:pt x="132443" y="0"/>
                </a:lnTo>
                <a:close/>
              </a:path>
            </a:pathLst>
          </a:custGeom>
          <a:solidFill>
            <a:srgbClr val="162C5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47284" y="758350"/>
            <a:ext cx="444889" cy="256246"/>
          </a:xfrm>
          <a:custGeom>
            <a:avLst/>
            <a:gdLst/>
            <a:ahLst/>
            <a:cxnLst/>
            <a:rect l="l" t="t" r="r" b="b"/>
            <a:pathLst>
              <a:path w="697864" h="401955">
                <a:moveTo>
                  <a:pt x="281165" y="280670"/>
                </a:moveTo>
                <a:lnTo>
                  <a:pt x="265417" y="221589"/>
                </a:lnTo>
                <a:lnTo>
                  <a:pt x="210997" y="174790"/>
                </a:lnTo>
                <a:lnTo>
                  <a:pt x="139255" y="136867"/>
                </a:lnTo>
                <a:lnTo>
                  <a:pt x="125285" y="128892"/>
                </a:lnTo>
                <a:lnTo>
                  <a:pt x="116840" y="122453"/>
                </a:lnTo>
                <a:lnTo>
                  <a:pt x="112687" y="116497"/>
                </a:lnTo>
                <a:lnTo>
                  <a:pt x="111582" y="110007"/>
                </a:lnTo>
                <a:lnTo>
                  <a:pt x="112966" y="102552"/>
                </a:lnTo>
                <a:lnTo>
                  <a:pt x="117500" y="96926"/>
                </a:lnTo>
                <a:lnTo>
                  <a:pt x="125717" y="93370"/>
                </a:lnTo>
                <a:lnTo>
                  <a:pt x="138176" y="92125"/>
                </a:lnTo>
                <a:lnTo>
                  <a:pt x="170103" y="92976"/>
                </a:lnTo>
                <a:lnTo>
                  <a:pt x="267296" y="99555"/>
                </a:lnTo>
                <a:lnTo>
                  <a:pt x="269455" y="94742"/>
                </a:lnTo>
                <a:lnTo>
                  <a:pt x="269455" y="17348"/>
                </a:lnTo>
                <a:lnTo>
                  <a:pt x="264706" y="14732"/>
                </a:lnTo>
                <a:lnTo>
                  <a:pt x="207149" y="4216"/>
                </a:lnTo>
                <a:lnTo>
                  <a:pt x="139255" y="0"/>
                </a:lnTo>
                <a:lnTo>
                  <a:pt x="72212" y="8305"/>
                </a:lnTo>
                <a:lnTo>
                  <a:pt x="29375" y="30873"/>
                </a:lnTo>
                <a:lnTo>
                  <a:pt x="6667" y="64198"/>
                </a:lnTo>
                <a:lnTo>
                  <a:pt x="0" y="104775"/>
                </a:lnTo>
                <a:lnTo>
                  <a:pt x="2857" y="134289"/>
                </a:lnTo>
                <a:lnTo>
                  <a:pt x="12903" y="161823"/>
                </a:lnTo>
                <a:lnTo>
                  <a:pt x="32308" y="187185"/>
                </a:lnTo>
                <a:lnTo>
                  <a:pt x="63271" y="210185"/>
                </a:lnTo>
                <a:lnTo>
                  <a:pt x="139827" y="254939"/>
                </a:lnTo>
                <a:lnTo>
                  <a:pt x="152044" y="262712"/>
                </a:lnTo>
                <a:lnTo>
                  <a:pt x="159715" y="269303"/>
                </a:lnTo>
                <a:lnTo>
                  <a:pt x="163703" y="275691"/>
                </a:lnTo>
                <a:lnTo>
                  <a:pt x="164833" y="282867"/>
                </a:lnTo>
                <a:lnTo>
                  <a:pt x="163258" y="294182"/>
                </a:lnTo>
                <a:lnTo>
                  <a:pt x="157848" y="302628"/>
                </a:lnTo>
                <a:lnTo>
                  <a:pt x="147561" y="307898"/>
                </a:lnTo>
                <a:lnTo>
                  <a:pt x="131343" y="309727"/>
                </a:lnTo>
                <a:lnTo>
                  <a:pt x="105803" y="308787"/>
                </a:lnTo>
                <a:lnTo>
                  <a:pt x="15455" y="301320"/>
                </a:lnTo>
                <a:lnTo>
                  <a:pt x="12293" y="305028"/>
                </a:lnTo>
                <a:lnTo>
                  <a:pt x="12293" y="382981"/>
                </a:lnTo>
                <a:lnTo>
                  <a:pt x="18110" y="386181"/>
                </a:lnTo>
                <a:lnTo>
                  <a:pt x="45974" y="393217"/>
                </a:lnTo>
                <a:lnTo>
                  <a:pt x="71361" y="397560"/>
                </a:lnTo>
                <a:lnTo>
                  <a:pt x="99631" y="400405"/>
                </a:lnTo>
                <a:lnTo>
                  <a:pt x="130708" y="401307"/>
                </a:lnTo>
                <a:lnTo>
                  <a:pt x="188417" y="394423"/>
                </a:lnTo>
                <a:lnTo>
                  <a:pt x="231000" y="375831"/>
                </a:lnTo>
                <a:lnTo>
                  <a:pt x="259753" y="348627"/>
                </a:lnTo>
                <a:lnTo>
                  <a:pt x="276034" y="315874"/>
                </a:lnTo>
                <a:lnTo>
                  <a:pt x="281165" y="280670"/>
                </a:lnTo>
                <a:close/>
              </a:path>
              <a:path w="697864" h="401955">
                <a:moveTo>
                  <a:pt x="555536" y="14109"/>
                </a:moveTo>
                <a:lnTo>
                  <a:pt x="514007" y="3378"/>
                </a:lnTo>
                <a:lnTo>
                  <a:pt x="469430" y="419"/>
                </a:lnTo>
                <a:lnTo>
                  <a:pt x="423354" y="4876"/>
                </a:lnTo>
                <a:lnTo>
                  <a:pt x="383540" y="18554"/>
                </a:lnTo>
                <a:lnTo>
                  <a:pt x="350926" y="41859"/>
                </a:lnTo>
                <a:lnTo>
                  <a:pt x="326453" y="75222"/>
                </a:lnTo>
                <a:lnTo>
                  <a:pt x="311073" y="119049"/>
                </a:lnTo>
                <a:lnTo>
                  <a:pt x="305739" y="173774"/>
                </a:lnTo>
                <a:lnTo>
                  <a:pt x="305739" y="228079"/>
                </a:lnTo>
                <a:lnTo>
                  <a:pt x="311073" y="282829"/>
                </a:lnTo>
                <a:lnTo>
                  <a:pt x="326440" y="326656"/>
                </a:lnTo>
                <a:lnTo>
                  <a:pt x="350901" y="360019"/>
                </a:lnTo>
                <a:lnTo>
                  <a:pt x="383514" y="383311"/>
                </a:lnTo>
                <a:lnTo>
                  <a:pt x="423341" y="396976"/>
                </a:lnTo>
                <a:lnTo>
                  <a:pt x="469430" y="401434"/>
                </a:lnTo>
                <a:lnTo>
                  <a:pt x="493242" y="400621"/>
                </a:lnTo>
                <a:lnTo>
                  <a:pt x="531088" y="395439"/>
                </a:lnTo>
                <a:lnTo>
                  <a:pt x="555536" y="386994"/>
                </a:lnTo>
                <a:lnTo>
                  <a:pt x="555536" y="306463"/>
                </a:lnTo>
                <a:lnTo>
                  <a:pt x="553948" y="301701"/>
                </a:lnTo>
                <a:lnTo>
                  <a:pt x="509422" y="306133"/>
                </a:lnTo>
                <a:lnTo>
                  <a:pt x="470001" y="307530"/>
                </a:lnTo>
                <a:lnTo>
                  <a:pt x="449097" y="304444"/>
                </a:lnTo>
                <a:lnTo>
                  <a:pt x="431647" y="292671"/>
                </a:lnTo>
                <a:lnTo>
                  <a:pt x="419671" y="268452"/>
                </a:lnTo>
                <a:lnTo>
                  <a:pt x="415226" y="228015"/>
                </a:lnTo>
                <a:lnTo>
                  <a:pt x="415226" y="173710"/>
                </a:lnTo>
                <a:lnTo>
                  <a:pt x="419747" y="133057"/>
                </a:lnTo>
                <a:lnTo>
                  <a:pt x="431863" y="108851"/>
                </a:lnTo>
                <a:lnTo>
                  <a:pt x="449338" y="97193"/>
                </a:lnTo>
                <a:lnTo>
                  <a:pt x="470001" y="94170"/>
                </a:lnTo>
                <a:lnTo>
                  <a:pt x="510387" y="95758"/>
                </a:lnTo>
                <a:lnTo>
                  <a:pt x="553427" y="99974"/>
                </a:lnTo>
                <a:lnTo>
                  <a:pt x="555536" y="96304"/>
                </a:lnTo>
                <a:lnTo>
                  <a:pt x="555536" y="14109"/>
                </a:lnTo>
                <a:close/>
              </a:path>
              <a:path w="697864" h="401955">
                <a:moveTo>
                  <a:pt x="697458" y="9512"/>
                </a:moveTo>
                <a:lnTo>
                  <a:pt x="692670" y="5334"/>
                </a:lnTo>
                <a:lnTo>
                  <a:pt x="593813" y="5334"/>
                </a:lnTo>
                <a:lnTo>
                  <a:pt x="589013" y="9512"/>
                </a:lnTo>
                <a:lnTo>
                  <a:pt x="589013" y="391947"/>
                </a:lnTo>
                <a:lnTo>
                  <a:pt x="593813" y="396722"/>
                </a:lnTo>
                <a:lnTo>
                  <a:pt x="686816" y="396722"/>
                </a:lnTo>
                <a:lnTo>
                  <a:pt x="692721" y="396722"/>
                </a:lnTo>
                <a:lnTo>
                  <a:pt x="697458" y="391947"/>
                </a:lnTo>
                <a:lnTo>
                  <a:pt x="697458" y="9512"/>
                </a:lnTo>
                <a:close/>
              </a:path>
            </a:pathLst>
          </a:custGeom>
          <a:solidFill>
            <a:srgbClr val="008945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8" name="object 8"/>
          <p:cNvGrpSpPr/>
          <p:nvPr/>
        </p:nvGrpSpPr>
        <p:grpSpPr>
          <a:xfrm>
            <a:off x="3720391" y="753647"/>
            <a:ext cx="844034" cy="260699"/>
            <a:chOff x="5835907" y="1060172"/>
            <a:chExt cx="1323975" cy="408940"/>
          </a:xfrm>
        </p:grpSpPr>
        <p:sp>
          <p:nvSpPr>
            <p:cNvPr id="9" name="object 9"/>
            <p:cNvSpPr/>
            <p:nvPr/>
          </p:nvSpPr>
          <p:spPr>
            <a:xfrm>
              <a:off x="5835904" y="1067549"/>
              <a:ext cx="1190625" cy="401955"/>
            </a:xfrm>
            <a:custGeom>
              <a:avLst/>
              <a:gdLst/>
              <a:ahLst/>
              <a:cxnLst/>
              <a:rect l="l" t="t" r="r" b="b"/>
              <a:pathLst>
                <a:path w="1190625" h="401955">
                  <a:moveTo>
                    <a:pt x="251434" y="10502"/>
                  </a:moveTo>
                  <a:lnTo>
                    <a:pt x="247700" y="7366"/>
                  </a:lnTo>
                  <a:lnTo>
                    <a:pt x="200202" y="2184"/>
                  </a:lnTo>
                  <a:lnTo>
                    <a:pt x="171348" y="622"/>
                  </a:lnTo>
                  <a:lnTo>
                    <a:pt x="136080" y="0"/>
                  </a:lnTo>
                  <a:lnTo>
                    <a:pt x="95783" y="2501"/>
                  </a:lnTo>
                  <a:lnTo>
                    <a:pt x="58775" y="12242"/>
                  </a:lnTo>
                  <a:lnTo>
                    <a:pt x="28295" y="32524"/>
                  </a:lnTo>
                  <a:lnTo>
                    <a:pt x="7620" y="66662"/>
                  </a:lnTo>
                  <a:lnTo>
                    <a:pt x="0" y="117983"/>
                  </a:lnTo>
                  <a:lnTo>
                    <a:pt x="0" y="283425"/>
                  </a:lnTo>
                  <a:lnTo>
                    <a:pt x="7620" y="334937"/>
                  </a:lnTo>
                  <a:lnTo>
                    <a:pt x="28308" y="369112"/>
                  </a:lnTo>
                  <a:lnTo>
                    <a:pt x="95808" y="398970"/>
                  </a:lnTo>
                  <a:lnTo>
                    <a:pt x="136080" y="401434"/>
                  </a:lnTo>
                  <a:lnTo>
                    <a:pt x="171373" y="400812"/>
                  </a:lnTo>
                  <a:lnTo>
                    <a:pt x="200215" y="399249"/>
                  </a:lnTo>
                  <a:lnTo>
                    <a:pt x="240792" y="395274"/>
                  </a:lnTo>
                  <a:lnTo>
                    <a:pt x="247700" y="394208"/>
                  </a:lnTo>
                  <a:lnTo>
                    <a:pt x="251434" y="391071"/>
                  </a:lnTo>
                  <a:lnTo>
                    <a:pt x="251434" y="314629"/>
                  </a:lnTo>
                  <a:lnTo>
                    <a:pt x="246646" y="309918"/>
                  </a:lnTo>
                  <a:lnTo>
                    <a:pt x="133388" y="309918"/>
                  </a:lnTo>
                  <a:lnTo>
                    <a:pt x="121348" y="308686"/>
                  </a:lnTo>
                  <a:lnTo>
                    <a:pt x="113474" y="304431"/>
                  </a:lnTo>
                  <a:lnTo>
                    <a:pt x="109169" y="296329"/>
                  </a:lnTo>
                  <a:lnTo>
                    <a:pt x="107873" y="283552"/>
                  </a:lnTo>
                  <a:lnTo>
                    <a:pt x="107873" y="239814"/>
                  </a:lnTo>
                  <a:lnTo>
                    <a:pt x="244475" y="239814"/>
                  </a:lnTo>
                  <a:lnTo>
                    <a:pt x="249275" y="235038"/>
                  </a:lnTo>
                  <a:lnTo>
                    <a:pt x="249275" y="161290"/>
                  </a:lnTo>
                  <a:lnTo>
                    <a:pt x="244475" y="156527"/>
                  </a:lnTo>
                  <a:lnTo>
                    <a:pt x="107873" y="156527"/>
                  </a:lnTo>
                  <a:lnTo>
                    <a:pt x="107873" y="118046"/>
                  </a:lnTo>
                  <a:lnTo>
                    <a:pt x="109169" y="105232"/>
                  </a:lnTo>
                  <a:lnTo>
                    <a:pt x="113474" y="97129"/>
                  </a:lnTo>
                  <a:lnTo>
                    <a:pt x="121348" y="92887"/>
                  </a:lnTo>
                  <a:lnTo>
                    <a:pt x="133388" y="91655"/>
                  </a:lnTo>
                  <a:lnTo>
                    <a:pt x="246646" y="91655"/>
                  </a:lnTo>
                  <a:lnTo>
                    <a:pt x="251434" y="86906"/>
                  </a:lnTo>
                  <a:lnTo>
                    <a:pt x="251434" y="10502"/>
                  </a:lnTo>
                  <a:close/>
                </a:path>
                <a:path w="1190625" h="401955">
                  <a:moveTo>
                    <a:pt x="620242" y="9982"/>
                  </a:moveTo>
                  <a:lnTo>
                    <a:pt x="615442" y="5270"/>
                  </a:lnTo>
                  <a:lnTo>
                    <a:pt x="524027" y="5270"/>
                  </a:lnTo>
                  <a:lnTo>
                    <a:pt x="519277" y="10033"/>
                  </a:lnTo>
                  <a:lnTo>
                    <a:pt x="519277" y="206540"/>
                  </a:lnTo>
                  <a:lnTo>
                    <a:pt x="515010" y="207048"/>
                  </a:lnTo>
                  <a:lnTo>
                    <a:pt x="399770" y="14122"/>
                  </a:lnTo>
                  <a:lnTo>
                    <a:pt x="395071" y="9334"/>
                  </a:lnTo>
                  <a:lnTo>
                    <a:pt x="389483" y="6324"/>
                  </a:lnTo>
                  <a:lnTo>
                    <a:pt x="382676" y="5270"/>
                  </a:lnTo>
                  <a:lnTo>
                    <a:pt x="312496" y="5270"/>
                  </a:lnTo>
                  <a:lnTo>
                    <a:pt x="304927" y="6832"/>
                  </a:lnTo>
                  <a:lnTo>
                    <a:pt x="298665" y="11061"/>
                  </a:lnTo>
                  <a:lnTo>
                    <a:pt x="294398" y="17272"/>
                  </a:lnTo>
                  <a:lnTo>
                    <a:pt x="292823" y="24765"/>
                  </a:lnTo>
                  <a:lnTo>
                    <a:pt x="292823" y="391947"/>
                  </a:lnTo>
                  <a:lnTo>
                    <a:pt x="298094" y="396722"/>
                  </a:lnTo>
                  <a:lnTo>
                    <a:pt x="389521" y="396722"/>
                  </a:lnTo>
                  <a:lnTo>
                    <a:pt x="394322" y="391947"/>
                  </a:lnTo>
                  <a:lnTo>
                    <a:pt x="394322" y="202844"/>
                  </a:lnTo>
                  <a:lnTo>
                    <a:pt x="395376" y="201777"/>
                  </a:lnTo>
                  <a:lnTo>
                    <a:pt x="400126" y="202272"/>
                  </a:lnTo>
                  <a:lnTo>
                    <a:pt x="507047" y="382473"/>
                  </a:lnTo>
                  <a:lnTo>
                    <a:pt x="511657" y="388937"/>
                  </a:lnTo>
                  <a:lnTo>
                    <a:pt x="516826" y="393369"/>
                  </a:lnTo>
                  <a:lnTo>
                    <a:pt x="522681" y="395909"/>
                  </a:lnTo>
                  <a:lnTo>
                    <a:pt x="529399" y="396722"/>
                  </a:lnTo>
                  <a:lnTo>
                    <a:pt x="600583" y="396722"/>
                  </a:lnTo>
                  <a:lnTo>
                    <a:pt x="608126" y="395160"/>
                  </a:lnTo>
                  <a:lnTo>
                    <a:pt x="614387" y="390918"/>
                  </a:lnTo>
                  <a:lnTo>
                    <a:pt x="618667" y="384708"/>
                  </a:lnTo>
                  <a:lnTo>
                    <a:pt x="620242" y="377202"/>
                  </a:lnTo>
                  <a:lnTo>
                    <a:pt x="620242" y="9982"/>
                  </a:lnTo>
                  <a:close/>
                </a:path>
                <a:path w="1190625" h="401955">
                  <a:moveTo>
                    <a:pt x="908380" y="14109"/>
                  </a:moveTo>
                  <a:lnTo>
                    <a:pt x="866851" y="3378"/>
                  </a:lnTo>
                  <a:lnTo>
                    <a:pt x="822286" y="419"/>
                  </a:lnTo>
                  <a:lnTo>
                    <a:pt x="776198" y="4876"/>
                  </a:lnTo>
                  <a:lnTo>
                    <a:pt x="736371" y="18554"/>
                  </a:lnTo>
                  <a:lnTo>
                    <a:pt x="703757" y="41859"/>
                  </a:lnTo>
                  <a:lnTo>
                    <a:pt x="679284" y="75222"/>
                  </a:lnTo>
                  <a:lnTo>
                    <a:pt x="663905" y="119049"/>
                  </a:lnTo>
                  <a:lnTo>
                    <a:pt x="658571" y="173774"/>
                  </a:lnTo>
                  <a:lnTo>
                    <a:pt x="658571" y="228079"/>
                  </a:lnTo>
                  <a:lnTo>
                    <a:pt x="663905" y="282829"/>
                  </a:lnTo>
                  <a:lnTo>
                    <a:pt x="679284" y="326656"/>
                  </a:lnTo>
                  <a:lnTo>
                    <a:pt x="703757" y="360019"/>
                  </a:lnTo>
                  <a:lnTo>
                    <a:pt x="736371" y="383311"/>
                  </a:lnTo>
                  <a:lnTo>
                    <a:pt x="776198" y="396976"/>
                  </a:lnTo>
                  <a:lnTo>
                    <a:pt x="822286" y="401434"/>
                  </a:lnTo>
                  <a:lnTo>
                    <a:pt x="846086" y="400621"/>
                  </a:lnTo>
                  <a:lnTo>
                    <a:pt x="883932" y="395439"/>
                  </a:lnTo>
                  <a:lnTo>
                    <a:pt x="908380" y="386994"/>
                  </a:lnTo>
                  <a:lnTo>
                    <a:pt x="908380" y="306463"/>
                  </a:lnTo>
                  <a:lnTo>
                    <a:pt x="906805" y="301701"/>
                  </a:lnTo>
                  <a:lnTo>
                    <a:pt x="862228" y="306133"/>
                  </a:lnTo>
                  <a:lnTo>
                    <a:pt x="822807" y="307530"/>
                  </a:lnTo>
                  <a:lnTo>
                    <a:pt x="801928" y="304444"/>
                  </a:lnTo>
                  <a:lnTo>
                    <a:pt x="784466" y="292671"/>
                  </a:lnTo>
                  <a:lnTo>
                    <a:pt x="772490" y="268452"/>
                  </a:lnTo>
                  <a:lnTo>
                    <a:pt x="768032" y="228015"/>
                  </a:lnTo>
                  <a:lnTo>
                    <a:pt x="768032" y="173710"/>
                  </a:lnTo>
                  <a:lnTo>
                    <a:pt x="772553" y="133057"/>
                  </a:lnTo>
                  <a:lnTo>
                    <a:pt x="784669" y="108851"/>
                  </a:lnTo>
                  <a:lnTo>
                    <a:pt x="802157" y="97193"/>
                  </a:lnTo>
                  <a:lnTo>
                    <a:pt x="822807" y="94170"/>
                  </a:lnTo>
                  <a:lnTo>
                    <a:pt x="863219" y="95758"/>
                  </a:lnTo>
                  <a:lnTo>
                    <a:pt x="906221" y="99974"/>
                  </a:lnTo>
                  <a:lnTo>
                    <a:pt x="908380" y="96304"/>
                  </a:lnTo>
                  <a:lnTo>
                    <a:pt x="908380" y="14109"/>
                  </a:lnTo>
                  <a:close/>
                </a:path>
                <a:path w="1190625" h="401955">
                  <a:moveTo>
                    <a:pt x="1190142" y="10502"/>
                  </a:moveTo>
                  <a:lnTo>
                    <a:pt x="1186395" y="7366"/>
                  </a:lnTo>
                  <a:lnTo>
                    <a:pt x="1138872" y="2184"/>
                  </a:lnTo>
                  <a:lnTo>
                    <a:pt x="1110018" y="622"/>
                  </a:lnTo>
                  <a:lnTo>
                    <a:pt x="1074724" y="0"/>
                  </a:lnTo>
                  <a:lnTo>
                    <a:pt x="1034440" y="2501"/>
                  </a:lnTo>
                  <a:lnTo>
                    <a:pt x="997419" y="12242"/>
                  </a:lnTo>
                  <a:lnTo>
                    <a:pt x="966939" y="32524"/>
                  </a:lnTo>
                  <a:lnTo>
                    <a:pt x="946264" y="66662"/>
                  </a:lnTo>
                  <a:lnTo>
                    <a:pt x="938644" y="117983"/>
                  </a:lnTo>
                  <a:lnTo>
                    <a:pt x="938644" y="283425"/>
                  </a:lnTo>
                  <a:lnTo>
                    <a:pt x="946277" y="334937"/>
                  </a:lnTo>
                  <a:lnTo>
                    <a:pt x="966965" y="369112"/>
                  </a:lnTo>
                  <a:lnTo>
                    <a:pt x="1034453" y="398970"/>
                  </a:lnTo>
                  <a:lnTo>
                    <a:pt x="1074724" y="401434"/>
                  </a:lnTo>
                  <a:lnTo>
                    <a:pt x="1110030" y="400812"/>
                  </a:lnTo>
                  <a:lnTo>
                    <a:pt x="1138897" y="399249"/>
                  </a:lnTo>
                  <a:lnTo>
                    <a:pt x="1179487" y="395274"/>
                  </a:lnTo>
                  <a:lnTo>
                    <a:pt x="1186395" y="394208"/>
                  </a:lnTo>
                  <a:lnTo>
                    <a:pt x="1190142" y="391071"/>
                  </a:lnTo>
                  <a:lnTo>
                    <a:pt x="1190142" y="314629"/>
                  </a:lnTo>
                  <a:lnTo>
                    <a:pt x="1185291" y="309918"/>
                  </a:lnTo>
                  <a:lnTo>
                    <a:pt x="1072095" y="309918"/>
                  </a:lnTo>
                  <a:lnTo>
                    <a:pt x="1060030" y="308686"/>
                  </a:lnTo>
                  <a:lnTo>
                    <a:pt x="1052156" y="304431"/>
                  </a:lnTo>
                  <a:lnTo>
                    <a:pt x="1047864" y="296329"/>
                  </a:lnTo>
                  <a:lnTo>
                    <a:pt x="1046568" y="283552"/>
                  </a:lnTo>
                  <a:lnTo>
                    <a:pt x="1046568" y="239814"/>
                  </a:lnTo>
                  <a:lnTo>
                    <a:pt x="1183233" y="239814"/>
                  </a:lnTo>
                  <a:lnTo>
                    <a:pt x="1187983" y="235038"/>
                  </a:lnTo>
                  <a:lnTo>
                    <a:pt x="1187983" y="161290"/>
                  </a:lnTo>
                  <a:lnTo>
                    <a:pt x="1183132" y="156527"/>
                  </a:lnTo>
                  <a:lnTo>
                    <a:pt x="1046568" y="156527"/>
                  </a:lnTo>
                  <a:lnTo>
                    <a:pt x="1046568" y="118046"/>
                  </a:lnTo>
                  <a:lnTo>
                    <a:pt x="1047864" y="105232"/>
                  </a:lnTo>
                  <a:lnTo>
                    <a:pt x="1052156" y="97129"/>
                  </a:lnTo>
                  <a:lnTo>
                    <a:pt x="1060030" y="92887"/>
                  </a:lnTo>
                  <a:lnTo>
                    <a:pt x="1072095" y="91655"/>
                  </a:lnTo>
                  <a:lnTo>
                    <a:pt x="1185341" y="91655"/>
                  </a:lnTo>
                  <a:lnTo>
                    <a:pt x="1190142" y="86906"/>
                  </a:lnTo>
                  <a:lnTo>
                    <a:pt x="1190142" y="10502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55736" y="1060172"/>
              <a:ext cx="103972" cy="115072"/>
            </a:xfrm>
            <a:prstGeom prst="rect">
              <a:avLst/>
            </a:prstGeom>
          </p:spPr>
        </p:pic>
      </p:grpSp>
      <p:pic>
        <p:nvPicPr>
          <p:cNvPr id="11" name="object 11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259644" y="1124013"/>
            <a:ext cx="1221683" cy="3617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diagram&#10;&#10;AI-generated content may be incorrect.">
            <a:extLst>
              <a:ext uri="{FF2B5EF4-FFF2-40B4-BE49-F238E27FC236}">
                <a16:creationId xmlns:a16="http://schemas.microsoft.com/office/drawing/2014/main" id="{98390F67-3443-345B-125C-9C9D60882F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42"/>
          <a:stretch>
            <a:fillRect/>
          </a:stretch>
        </p:blipFill>
        <p:spPr>
          <a:xfrm>
            <a:off x="457200" y="764373"/>
            <a:ext cx="6526078" cy="316132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9AFDFDA-4D72-4B87-B2D0-A60B59199A57}"/>
              </a:ext>
            </a:extLst>
          </p:cNvPr>
          <p:cNvSpPr/>
          <p:nvPr/>
        </p:nvSpPr>
        <p:spPr>
          <a:xfrm>
            <a:off x="-3625905" y="3925698"/>
            <a:ext cx="11398305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B9C712-A929-0536-3E7C-C41819982E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4170741"/>
            <a:ext cx="1526280" cy="150434"/>
          </a:xfrm>
          <a:prstGeom prst="rect">
            <a:avLst/>
          </a:prstGeom>
        </p:spPr>
      </p:pic>
      <p:sp>
        <p:nvSpPr>
          <p:cNvPr id="5" name="object 4" descr="$PPTXTitle">
            <a:extLst>
              <a:ext uri="{FF2B5EF4-FFF2-40B4-BE49-F238E27FC236}">
                <a16:creationId xmlns:a16="http://schemas.microsoft.com/office/drawing/2014/main" id="{88EDEBBE-C4EB-DF92-C79F-76030ECD6117}"/>
              </a:ext>
            </a:extLst>
          </p:cNvPr>
          <p:cNvSpPr txBox="1">
            <a:spLocks/>
          </p:cNvSpPr>
          <p:nvPr/>
        </p:nvSpPr>
        <p:spPr>
          <a:xfrm>
            <a:off x="495300" y="488950"/>
            <a:ext cx="5972175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dirty="0">
                <a:solidFill>
                  <a:srgbClr val="002060"/>
                </a:solidFill>
              </a:rPr>
              <a:t>Microbial Modulation</a:t>
            </a:r>
            <a:endParaRPr lang="en-GB" spc="-1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042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95300" y="400050"/>
            <a:ext cx="4812030" cy="345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100" b="1" dirty="0">
                <a:solidFill>
                  <a:srgbClr val="002060"/>
                </a:solidFill>
              </a:rPr>
              <a:t>Supporting</a:t>
            </a:r>
            <a:r>
              <a:rPr sz="2100" b="1" spc="-40" dirty="0">
                <a:solidFill>
                  <a:srgbClr val="002060"/>
                </a:solidFill>
              </a:rPr>
              <a:t> </a:t>
            </a:r>
            <a:r>
              <a:rPr sz="2100" b="1" dirty="0">
                <a:solidFill>
                  <a:srgbClr val="002060"/>
                </a:solidFill>
              </a:rPr>
              <a:t>Natural</a:t>
            </a:r>
            <a:r>
              <a:rPr sz="2100" b="1" spc="-35" dirty="0">
                <a:solidFill>
                  <a:srgbClr val="002060"/>
                </a:solidFill>
              </a:rPr>
              <a:t> </a:t>
            </a:r>
            <a:r>
              <a:rPr sz="2100" b="1" dirty="0">
                <a:solidFill>
                  <a:srgbClr val="002060"/>
                </a:solidFill>
              </a:rPr>
              <a:t>Enzyme</a:t>
            </a:r>
            <a:r>
              <a:rPr sz="2100" b="1" spc="-40" dirty="0">
                <a:solidFill>
                  <a:srgbClr val="002060"/>
                </a:solidFill>
              </a:rPr>
              <a:t> </a:t>
            </a:r>
            <a:r>
              <a:rPr sz="2100" b="1" spc="-10" dirty="0">
                <a:solidFill>
                  <a:srgbClr val="002060"/>
                </a:solidFill>
              </a:rPr>
              <a:t>Secretion</a:t>
            </a:r>
            <a:endParaRPr sz="2100" b="1" dirty="0">
              <a:solidFill>
                <a:srgbClr val="002060"/>
              </a:solidFill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508000" y="3251200"/>
            <a:ext cx="7112000" cy="323850"/>
            <a:chOff x="508000" y="3251200"/>
            <a:chExt cx="7112000" cy="323850"/>
          </a:xfrm>
          <a:solidFill>
            <a:srgbClr val="6C82A1"/>
          </a:solidFill>
        </p:grpSpPr>
        <p:sp>
          <p:nvSpPr>
            <p:cNvPr id="6" name="object 6"/>
            <p:cNvSpPr/>
            <p:nvPr/>
          </p:nvSpPr>
          <p:spPr>
            <a:xfrm>
              <a:off x="508000" y="3251200"/>
              <a:ext cx="7112000" cy="323850"/>
            </a:xfrm>
            <a:custGeom>
              <a:avLst/>
              <a:gdLst/>
              <a:ahLst/>
              <a:cxnLst/>
              <a:rect l="l" t="t" r="r" b="b"/>
              <a:pathLst>
                <a:path w="7112000" h="323850">
                  <a:moveTo>
                    <a:pt x="7112000" y="323850"/>
                  </a:moveTo>
                  <a:lnTo>
                    <a:pt x="0" y="323850"/>
                  </a:lnTo>
                  <a:lnTo>
                    <a:pt x="0" y="0"/>
                  </a:lnTo>
                  <a:lnTo>
                    <a:pt x="7112000" y="0"/>
                  </a:lnTo>
                  <a:lnTo>
                    <a:pt x="7112000" y="323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8000" y="3251200"/>
              <a:ext cx="25400" cy="323850"/>
            </a:xfrm>
            <a:custGeom>
              <a:avLst/>
              <a:gdLst/>
              <a:ahLst/>
              <a:cxnLst/>
              <a:rect l="l" t="t" r="r" b="b"/>
              <a:pathLst>
                <a:path w="25400" h="323850">
                  <a:moveTo>
                    <a:pt x="25400" y="323850"/>
                  </a:moveTo>
                  <a:lnTo>
                    <a:pt x="0" y="323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323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95300" y="888626"/>
            <a:ext cx="7124700" cy="2632772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53035" indent="-140335">
              <a:lnSpc>
                <a:spcPct val="100000"/>
              </a:lnSpc>
              <a:spcBef>
                <a:spcPts val="450"/>
              </a:spcBef>
              <a:buAutoNum type="arabicPeriod"/>
              <a:tabLst>
                <a:tab pos="153035" algn="l"/>
              </a:tabLst>
            </a:pPr>
            <a:r>
              <a:rPr sz="1000" b="1" dirty="0">
                <a:solidFill>
                  <a:srgbClr val="002060"/>
                </a:solidFill>
                <a:latin typeface="Arial"/>
                <a:cs typeface="Arial"/>
              </a:rPr>
              <a:t>Gastric </a:t>
            </a:r>
            <a:r>
              <a:rPr sz="1000" b="1" spc="-10" dirty="0">
                <a:solidFill>
                  <a:srgbClr val="002060"/>
                </a:solidFill>
                <a:latin typeface="Arial"/>
                <a:cs typeface="Arial"/>
              </a:rPr>
              <a:t>signalling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Adequate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stomach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acid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stimulates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pancreatic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enzyme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release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via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CCK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002060"/>
                </a:solidFill>
                <a:latin typeface="Arial"/>
                <a:cs typeface="Arial"/>
              </a:rPr>
              <a:t>secretin</a:t>
            </a: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53035" indent="-140335">
              <a:lnSpc>
                <a:spcPct val="100000"/>
              </a:lnSpc>
              <a:buAutoNum type="arabicPeriod" startAt="2"/>
              <a:tabLst>
                <a:tab pos="153035" algn="l"/>
              </a:tabLst>
            </a:pPr>
            <a:r>
              <a:rPr sz="1000" b="1" dirty="0">
                <a:solidFill>
                  <a:srgbClr val="002060"/>
                </a:solidFill>
                <a:latin typeface="Arial"/>
                <a:cs typeface="Arial"/>
              </a:rPr>
              <a:t>Cephalic phase </a:t>
            </a:r>
            <a:r>
              <a:rPr sz="1000" b="1" spc="-10" dirty="0">
                <a:solidFill>
                  <a:srgbClr val="002060"/>
                </a:solidFill>
                <a:latin typeface="Arial"/>
                <a:cs typeface="Arial"/>
              </a:rPr>
              <a:t>digestion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Smelling,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tasting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chewing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food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stimulates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vagal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002060"/>
                </a:solidFill>
                <a:latin typeface="Arial"/>
                <a:cs typeface="Arial"/>
              </a:rPr>
              <a:t>signalling</a:t>
            </a: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47955" indent="-135255">
              <a:lnSpc>
                <a:spcPct val="100000"/>
              </a:lnSpc>
              <a:buAutoNum type="arabicPeriod" startAt="3"/>
              <a:tabLst>
                <a:tab pos="147955" algn="l"/>
              </a:tabLst>
            </a:pPr>
            <a:r>
              <a:rPr sz="1000" b="1" dirty="0">
                <a:solidFill>
                  <a:srgbClr val="002060"/>
                </a:solidFill>
                <a:latin typeface="Arial"/>
                <a:cs typeface="Arial"/>
              </a:rPr>
              <a:t>Adequate protein </a:t>
            </a:r>
            <a:r>
              <a:rPr sz="1000" b="1" spc="-10" dirty="0">
                <a:solidFill>
                  <a:srgbClr val="002060"/>
                </a:solidFill>
                <a:latin typeface="Arial"/>
                <a:cs typeface="Arial"/>
              </a:rPr>
              <a:t>intake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Protein</a:t>
            </a:r>
            <a:r>
              <a:rPr sz="85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strongly</a:t>
            </a:r>
            <a:r>
              <a:rPr sz="85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stimulates</a:t>
            </a:r>
            <a:r>
              <a:rPr sz="85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pancreatic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protease</a:t>
            </a:r>
            <a:r>
              <a:rPr sz="85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002060"/>
                </a:solidFill>
                <a:latin typeface="Arial"/>
                <a:cs typeface="Arial"/>
              </a:rPr>
              <a:t>secretion</a:t>
            </a: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5"/>
              </a:spcBef>
            </a:pP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53035" indent="-140335">
              <a:lnSpc>
                <a:spcPct val="100000"/>
              </a:lnSpc>
              <a:buAutoNum type="arabicPeriod" startAt="4"/>
              <a:tabLst>
                <a:tab pos="153035" algn="l"/>
              </a:tabLst>
            </a:pPr>
            <a:r>
              <a:rPr sz="1000" b="1" dirty="0">
                <a:solidFill>
                  <a:srgbClr val="002060"/>
                </a:solidFill>
                <a:latin typeface="Arial"/>
                <a:cs typeface="Arial"/>
              </a:rPr>
              <a:t>Bitter</a:t>
            </a:r>
            <a:r>
              <a:rPr sz="1000" b="1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000" b="1" spc="-10" dirty="0">
                <a:solidFill>
                  <a:srgbClr val="002060"/>
                </a:solidFill>
                <a:latin typeface="Arial"/>
                <a:cs typeface="Arial"/>
              </a:rPr>
              <a:t>compounds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Bitter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foods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herbs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stimulate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digestive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secretions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(rocket,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dandelion,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gentian,</a:t>
            </a:r>
            <a:r>
              <a:rPr sz="850" spc="-3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002060"/>
                </a:solidFill>
                <a:latin typeface="Arial"/>
                <a:cs typeface="Arial"/>
              </a:rPr>
              <a:t>artichoke)</a:t>
            </a: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53035" indent="-140335">
              <a:lnSpc>
                <a:spcPct val="100000"/>
              </a:lnSpc>
              <a:buAutoNum type="arabicPeriod" startAt="5"/>
              <a:tabLst>
                <a:tab pos="153035" algn="l"/>
              </a:tabLst>
            </a:pPr>
            <a:r>
              <a:rPr sz="1000" b="1" dirty="0">
                <a:solidFill>
                  <a:srgbClr val="002060"/>
                </a:solidFill>
                <a:latin typeface="Arial"/>
                <a:cs typeface="Arial"/>
              </a:rPr>
              <a:t>Micronutrient </a:t>
            </a:r>
            <a:r>
              <a:rPr sz="1000" b="1" spc="-10" dirty="0">
                <a:solidFill>
                  <a:srgbClr val="002060"/>
                </a:solidFill>
                <a:latin typeface="Arial"/>
                <a:cs typeface="Arial"/>
              </a:rPr>
              <a:t>sufficiency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00"/>
              </a:spcBef>
            </a:pP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Zinc,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B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vitamins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magnesium</a:t>
            </a:r>
            <a:r>
              <a:rPr sz="85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support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dirty="0">
                <a:solidFill>
                  <a:srgbClr val="002060"/>
                </a:solidFill>
                <a:latin typeface="Arial"/>
                <a:cs typeface="Arial"/>
              </a:rPr>
              <a:t>enzyme</a:t>
            </a:r>
            <a:r>
              <a:rPr sz="85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850" spc="-10" dirty="0">
                <a:solidFill>
                  <a:srgbClr val="002060"/>
                </a:solidFill>
                <a:latin typeface="Arial"/>
                <a:cs typeface="Arial"/>
              </a:rPr>
              <a:t>synthesis</a:t>
            </a: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905"/>
              </a:spcBef>
            </a:pPr>
            <a:endParaRPr sz="85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33350">
              <a:lnSpc>
                <a:spcPct val="100000"/>
              </a:lnSpc>
            </a:pPr>
            <a:r>
              <a:rPr sz="900" i="1" dirty="0">
                <a:solidFill>
                  <a:schemeClr val="bg1"/>
                </a:solidFill>
                <a:latin typeface="Arial"/>
                <a:cs typeface="Arial"/>
              </a:rPr>
              <a:t>Always support physiology before relying on </a:t>
            </a:r>
            <a:r>
              <a:rPr sz="900" i="1" spc="-10" dirty="0">
                <a:solidFill>
                  <a:schemeClr val="bg1"/>
                </a:solidFill>
                <a:latin typeface="Arial"/>
                <a:cs typeface="Arial"/>
              </a:rPr>
              <a:t>supplementation</a:t>
            </a:r>
            <a:endParaRPr sz="9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E4E9C34-BD91-3E28-7F58-78CEB4F2577D}"/>
              </a:ext>
            </a:extLst>
          </p:cNvPr>
          <p:cNvSpPr/>
          <p:nvPr/>
        </p:nvSpPr>
        <p:spPr>
          <a:xfrm>
            <a:off x="-3625905" y="3925698"/>
            <a:ext cx="11398305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41E8EB01-AB1F-C620-0B98-5D79D5FC1A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19800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002060"/>
                </a:solidFill>
              </a:rPr>
              <a:t>Clinical</a:t>
            </a:r>
            <a:r>
              <a:rPr sz="2200" b="1" spc="-60" dirty="0">
                <a:solidFill>
                  <a:srgbClr val="002060"/>
                </a:solidFill>
              </a:rPr>
              <a:t> </a:t>
            </a:r>
            <a:r>
              <a:rPr sz="2200" b="1" spc="-10" dirty="0">
                <a:solidFill>
                  <a:srgbClr val="002060"/>
                </a:solidFill>
              </a:rPr>
              <a:t>Consequences</a:t>
            </a:r>
            <a:r>
              <a:rPr sz="2200" b="1" spc="-55" dirty="0">
                <a:solidFill>
                  <a:srgbClr val="002060"/>
                </a:solidFill>
              </a:rPr>
              <a:t> </a:t>
            </a:r>
            <a:r>
              <a:rPr sz="2200" b="1" dirty="0">
                <a:solidFill>
                  <a:srgbClr val="002060"/>
                </a:solidFill>
              </a:rPr>
              <a:t>of</a:t>
            </a:r>
            <a:r>
              <a:rPr sz="2200" b="1" spc="-60" dirty="0">
                <a:solidFill>
                  <a:srgbClr val="002060"/>
                </a:solidFill>
              </a:rPr>
              <a:t> </a:t>
            </a:r>
            <a:r>
              <a:rPr sz="2200" b="1" dirty="0">
                <a:solidFill>
                  <a:srgbClr val="002060"/>
                </a:solidFill>
              </a:rPr>
              <a:t>Reduced</a:t>
            </a:r>
            <a:r>
              <a:rPr sz="2200" b="1" spc="-55" dirty="0">
                <a:solidFill>
                  <a:srgbClr val="002060"/>
                </a:solidFill>
              </a:rPr>
              <a:t> </a:t>
            </a:r>
            <a:r>
              <a:rPr sz="2200" b="1" spc="-10" dirty="0">
                <a:solidFill>
                  <a:srgbClr val="002060"/>
                </a:solidFill>
              </a:rPr>
              <a:t>Enzymes</a:t>
            </a:r>
            <a:endParaRPr sz="2200" b="1" dirty="0">
              <a:solidFill>
                <a:srgbClr val="00206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2159000" y="1231900"/>
            <a:ext cx="3810000" cy="419100"/>
            <a:chOff x="2159000" y="1231900"/>
            <a:chExt cx="3810000" cy="419100"/>
          </a:xfrm>
        </p:grpSpPr>
        <p:sp>
          <p:nvSpPr>
            <p:cNvPr id="5" name="object 5"/>
            <p:cNvSpPr/>
            <p:nvPr/>
          </p:nvSpPr>
          <p:spPr>
            <a:xfrm>
              <a:off x="2159000" y="1231900"/>
              <a:ext cx="3810000" cy="419100"/>
            </a:xfrm>
            <a:custGeom>
              <a:avLst/>
              <a:gdLst/>
              <a:ahLst/>
              <a:cxnLst/>
              <a:rect l="l" t="t" r="r" b="b"/>
              <a:pathLst>
                <a:path w="3810000" h="419100">
                  <a:moveTo>
                    <a:pt x="3810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3810000" y="0"/>
                  </a:lnTo>
                  <a:lnTo>
                    <a:pt x="3810000" y="4191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6" name="object 6"/>
            <p:cNvSpPr/>
            <p:nvPr/>
          </p:nvSpPr>
          <p:spPr>
            <a:xfrm>
              <a:off x="2159000" y="123190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</p:grpSp>
      <p:grpSp>
        <p:nvGrpSpPr>
          <p:cNvPr id="7" name="object 7"/>
          <p:cNvGrpSpPr/>
          <p:nvPr/>
        </p:nvGrpSpPr>
        <p:grpSpPr>
          <a:xfrm>
            <a:off x="2159000" y="2184400"/>
            <a:ext cx="3810000" cy="419100"/>
            <a:chOff x="2159000" y="2184400"/>
            <a:chExt cx="3810000" cy="419100"/>
          </a:xfrm>
        </p:grpSpPr>
        <p:sp>
          <p:nvSpPr>
            <p:cNvPr id="8" name="object 8"/>
            <p:cNvSpPr/>
            <p:nvPr/>
          </p:nvSpPr>
          <p:spPr>
            <a:xfrm>
              <a:off x="2159000" y="2184400"/>
              <a:ext cx="3810000" cy="419100"/>
            </a:xfrm>
            <a:custGeom>
              <a:avLst/>
              <a:gdLst/>
              <a:ahLst/>
              <a:cxnLst/>
              <a:rect l="l" t="t" r="r" b="b"/>
              <a:pathLst>
                <a:path w="3810000" h="419100">
                  <a:moveTo>
                    <a:pt x="3810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3810000" y="0"/>
                  </a:lnTo>
                  <a:lnTo>
                    <a:pt x="3810000" y="4191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2159000" y="218440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</p:grpSp>
      <p:grpSp>
        <p:nvGrpSpPr>
          <p:cNvPr id="10" name="object 10"/>
          <p:cNvGrpSpPr/>
          <p:nvPr/>
        </p:nvGrpSpPr>
        <p:grpSpPr>
          <a:xfrm>
            <a:off x="2159000" y="3136900"/>
            <a:ext cx="3810000" cy="419100"/>
            <a:chOff x="2159000" y="3136900"/>
            <a:chExt cx="3810000" cy="419100"/>
          </a:xfrm>
        </p:grpSpPr>
        <p:sp>
          <p:nvSpPr>
            <p:cNvPr id="11" name="object 11"/>
            <p:cNvSpPr/>
            <p:nvPr/>
          </p:nvSpPr>
          <p:spPr>
            <a:xfrm>
              <a:off x="2159000" y="3136900"/>
              <a:ext cx="3810000" cy="419100"/>
            </a:xfrm>
            <a:custGeom>
              <a:avLst/>
              <a:gdLst/>
              <a:ahLst/>
              <a:cxnLst/>
              <a:rect l="l" t="t" r="r" b="b"/>
              <a:pathLst>
                <a:path w="3810000" h="419100">
                  <a:moveTo>
                    <a:pt x="3810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3810000" y="0"/>
                  </a:lnTo>
                  <a:lnTo>
                    <a:pt x="3810000" y="4191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12" name="object 12"/>
            <p:cNvSpPr/>
            <p:nvPr/>
          </p:nvSpPr>
          <p:spPr>
            <a:xfrm>
              <a:off x="2159000" y="313690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2184400" y="1333500"/>
            <a:ext cx="3784600" cy="21416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Maldigestion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R="18415" algn="ctr">
              <a:lnSpc>
                <a:spcPct val="100000"/>
              </a:lnSpc>
            </a:pPr>
            <a:r>
              <a:rPr sz="1500" spc="-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↓</a:t>
            </a:r>
            <a:endParaRPr sz="15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5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Fermentation</a:t>
            </a:r>
            <a:r>
              <a:rPr sz="1100" spc="-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&amp;</a:t>
            </a:r>
            <a:r>
              <a:rPr sz="1100" spc="-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Microbial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Overgrowth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865"/>
              </a:spcBef>
            </a:pP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R="18415" algn="ctr">
              <a:lnSpc>
                <a:spcPct val="100000"/>
              </a:lnSpc>
            </a:pPr>
            <a:r>
              <a:rPr sz="1500" spc="-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↓</a:t>
            </a:r>
            <a:endParaRPr sz="15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525"/>
              </a:spcBef>
            </a:pPr>
            <a:endParaRPr sz="15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Immune</a:t>
            </a:r>
            <a:r>
              <a:rPr sz="1100" spc="-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Activation &amp;</a:t>
            </a:r>
            <a:r>
              <a:rPr sz="1100" spc="-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Barrier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Impairment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F4AF6A64-A14E-1122-223F-8D9CA1AE52A4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9BF5151-D262-E85F-9C3F-5027A9A399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69900" y="418562"/>
            <a:ext cx="38531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Enzymes</a:t>
            </a:r>
            <a:r>
              <a:rPr spc="-35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and</a:t>
            </a:r>
            <a:r>
              <a:rPr spc="-35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Gut</a:t>
            </a:r>
            <a:r>
              <a:rPr spc="-35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Ecology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437612" y="1616075"/>
            <a:ext cx="4445000" cy="450850"/>
            <a:chOff x="1841500" y="1962150"/>
            <a:chExt cx="4445000" cy="450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bject 5"/>
            <p:cNvSpPr/>
            <p:nvPr/>
          </p:nvSpPr>
          <p:spPr>
            <a:xfrm>
              <a:off x="1841500" y="1962150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1841500" y="19621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63012" y="1171575"/>
            <a:ext cx="4419600" cy="751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l">
              <a:lnSpc>
                <a:spcPct val="100000"/>
              </a:lnSpc>
              <a:spcBef>
                <a:spcPts val="100"/>
              </a:spcBef>
            </a:pPr>
            <a:r>
              <a:rPr sz="1300" b="1" dirty="0">
                <a:solidFill>
                  <a:srgbClr val="002060"/>
                </a:solidFill>
                <a:latin typeface="Arial"/>
                <a:cs typeface="Arial"/>
              </a:rPr>
              <a:t>Undigested</a:t>
            </a:r>
            <a:r>
              <a:rPr sz="1300" b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002060"/>
                </a:solidFill>
                <a:latin typeface="Arial"/>
                <a:cs typeface="Arial"/>
              </a:rPr>
              <a:t>food</a:t>
            </a:r>
            <a:r>
              <a:rPr sz="13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300" b="1" dirty="0">
                <a:solidFill>
                  <a:srgbClr val="002060"/>
                </a:solidFill>
                <a:latin typeface="Arial"/>
                <a:cs typeface="Arial"/>
              </a:rPr>
              <a:t>substrates</a:t>
            </a:r>
            <a:r>
              <a:rPr sz="1300" b="1" spc="-5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300" b="1" spc="-20" dirty="0">
                <a:solidFill>
                  <a:srgbClr val="002060"/>
                </a:solidFill>
                <a:latin typeface="Arial"/>
                <a:cs typeface="Arial"/>
              </a:rPr>
              <a:t>may:</a:t>
            </a:r>
            <a:endParaRPr sz="13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45"/>
              </a:spcBef>
            </a:pPr>
            <a:endParaRPr sz="13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Feed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opportunistic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microbes</a:t>
            </a: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37612" y="2225675"/>
            <a:ext cx="4445000" cy="450850"/>
            <a:chOff x="1841500" y="2571750"/>
            <a:chExt cx="4445000" cy="450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object 9"/>
            <p:cNvSpPr/>
            <p:nvPr/>
          </p:nvSpPr>
          <p:spPr>
            <a:xfrm>
              <a:off x="1841500" y="2571750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1841500" y="25717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63012" y="2339975"/>
            <a:ext cx="44196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Shift</a:t>
            </a:r>
            <a:r>
              <a:rPr sz="110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microbial</a:t>
            </a:r>
            <a:r>
              <a:rPr sz="11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balance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437612" y="2835275"/>
            <a:ext cx="4445000" cy="450850"/>
            <a:chOff x="1841500" y="3181350"/>
            <a:chExt cx="4445000" cy="450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3" name="object 13"/>
            <p:cNvSpPr/>
            <p:nvPr/>
          </p:nvSpPr>
          <p:spPr>
            <a:xfrm>
              <a:off x="1841500" y="3181350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4" name="object 14"/>
            <p:cNvSpPr/>
            <p:nvPr/>
          </p:nvSpPr>
          <p:spPr>
            <a:xfrm>
              <a:off x="1841500" y="31813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463012" y="2949575"/>
            <a:ext cx="44196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Promote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dysbiosis</a:t>
            </a: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DA42C86-E95E-5470-E6B9-13134A4E70D4}"/>
              </a:ext>
            </a:extLst>
          </p:cNvPr>
          <p:cNvSpPr/>
          <p:nvPr/>
        </p:nvSpPr>
        <p:spPr>
          <a:xfrm>
            <a:off x="-17450" y="3875087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E41B9D68-2732-046C-C175-D8A4E31D9B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02350" y="4118164"/>
            <a:ext cx="1526280" cy="150434"/>
          </a:xfrm>
          <a:prstGeom prst="rect">
            <a:avLst/>
          </a:prstGeom>
        </p:spPr>
      </p:pic>
      <p:pic>
        <p:nvPicPr>
          <p:cNvPr id="4098" name="Picture 2" descr="Mechanism of Enzymes Action - GeeksforGeeks">
            <a:extLst>
              <a:ext uri="{FF2B5EF4-FFF2-40B4-BE49-F238E27FC236}">
                <a16:creationId xmlns:a16="http://schemas.microsoft.com/office/drawing/2014/main" id="{0E339AB9-2FB9-3985-6B25-881DA01103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9045" y="1500443"/>
            <a:ext cx="3886200" cy="1943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dirty="0">
                <a:solidFill>
                  <a:srgbClr val="002060"/>
                </a:solidFill>
              </a:rPr>
              <a:t>Dysbiosis</a:t>
            </a:r>
            <a:r>
              <a:rPr sz="2200" spc="-75" dirty="0">
                <a:solidFill>
                  <a:srgbClr val="002060"/>
                </a:solidFill>
              </a:rPr>
              <a:t> </a:t>
            </a:r>
            <a:r>
              <a:rPr sz="2200" dirty="0">
                <a:solidFill>
                  <a:srgbClr val="002060"/>
                </a:solidFill>
              </a:rPr>
              <a:t>and</a:t>
            </a:r>
            <a:r>
              <a:rPr sz="2200" spc="-70" dirty="0">
                <a:solidFill>
                  <a:srgbClr val="002060"/>
                </a:solidFill>
              </a:rPr>
              <a:t> </a:t>
            </a:r>
            <a:r>
              <a:rPr sz="2200" dirty="0">
                <a:solidFill>
                  <a:srgbClr val="002060"/>
                </a:solidFill>
              </a:rPr>
              <a:t>Persistent</a:t>
            </a:r>
            <a:r>
              <a:rPr sz="2200" spc="-75" dirty="0">
                <a:solidFill>
                  <a:srgbClr val="002060"/>
                </a:solidFill>
              </a:rPr>
              <a:t> </a:t>
            </a:r>
            <a:r>
              <a:rPr sz="2200" dirty="0">
                <a:solidFill>
                  <a:srgbClr val="002060"/>
                </a:solidFill>
              </a:rPr>
              <a:t>Gut</a:t>
            </a:r>
            <a:r>
              <a:rPr sz="2200" spc="-70" dirty="0">
                <a:solidFill>
                  <a:srgbClr val="002060"/>
                </a:solidFill>
              </a:rPr>
              <a:t> </a:t>
            </a:r>
            <a:r>
              <a:rPr sz="2200" spc="-10" dirty="0">
                <a:solidFill>
                  <a:srgbClr val="002060"/>
                </a:solidFill>
              </a:rPr>
              <a:t>Symptoms</a:t>
            </a:r>
            <a:endParaRPr sz="2200" dirty="0">
              <a:solidFill>
                <a:srgbClr val="002060"/>
              </a:solidFill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508000" y="1524000"/>
            <a:ext cx="3479800" cy="501650"/>
            <a:chOff x="508000" y="1524000"/>
            <a:chExt cx="3479800" cy="501650"/>
          </a:xfrm>
        </p:grpSpPr>
        <p:sp>
          <p:nvSpPr>
            <p:cNvPr id="5" name="object 5"/>
            <p:cNvSpPr/>
            <p:nvPr/>
          </p:nvSpPr>
          <p:spPr>
            <a:xfrm>
              <a:off x="508000" y="1524000"/>
              <a:ext cx="3479800" cy="501650"/>
            </a:xfrm>
            <a:custGeom>
              <a:avLst/>
              <a:gdLst/>
              <a:ahLst/>
              <a:cxnLst/>
              <a:rect l="l" t="t" r="r" b="b"/>
              <a:pathLst>
                <a:path w="3479800" h="501650">
                  <a:moveTo>
                    <a:pt x="347980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479800" y="0"/>
                  </a:lnTo>
                  <a:lnTo>
                    <a:pt x="3479800" y="50165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8000" y="1524000"/>
              <a:ext cx="3479800" cy="19050"/>
            </a:xfrm>
            <a:custGeom>
              <a:avLst/>
              <a:gdLst/>
              <a:ahLst/>
              <a:cxnLst/>
              <a:rect l="l" t="t" r="r" b="b"/>
              <a:pathLst>
                <a:path w="3479800" h="19050">
                  <a:moveTo>
                    <a:pt x="347980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479800" y="0"/>
                  </a:lnTo>
                  <a:lnTo>
                    <a:pt x="3479800" y="1905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7" name="object 7"/>
          <p:cNvSpPr txBox="1"/>
          <p:nvPr/>
        </p:nvSpPr>
        <p:spPr>
          <a:xfrm>
            <a:off x="495300" y="1143000"/>
            <a:ext cx="3492500" cy="7412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Common</a:t>
            </a:r>
            <a:r>
              <a:rPr sz="1100" spc="-2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Clinical</a:t>
            </a:r>
            <a:r>
              <a:rPr sz="1100" spc="-2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Patterns:</a:t>
            </a:r>
            <a:endParaRPr sz="11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350"/>
              </a:spcBef>
            </a:pPr>
            <a:endParaRPr sz="11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>
              <a:lnSpc>
                <a:spcPct val="100000"/>
              </a:lnSpc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Candida</a:t>
            </a:r>
            <a:r>
              <a:rPr sz="1100" spc="-4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overgrowth</a:t>
            </a:r>
            <a:endParaRPr sz="11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8" name="object 8"/>
          <p:cNvGrpSpPr/>
          <p:nvPr/>
        </p:nvGrpSpPr>
        <p:grpSpPr>
          <a:xfrm>
            <a:off x="4146550" y="1524000"/>
            <a:ext cx="3473450" cy="501650"/>
            <a:chOff x="4146550" y="1524000"/>
            <a:chExt cx="3473450" cy="501650"/>
          </a:xfrm>
        </p:grpSpPr>
        <p:sp>
          <p:nvSpPr>
            <p:cNvPr id="9" name="object 9"/>
            <p:cNvSpPr/>
            <p:nvPr/>
          </p:nvSpPr>
          <p:spPr>
            <a:xfrm>
              <a:off x="4146550" y="1524000"/>
              <a:ext cx="3473450" cy="501650"/>
            </a:xfrm>
            <a:custGeom>
              <a:avLst/>
              <a:gdLst/>
              <a:ahLst/>
              <a:cxnLst/>
              <a:rect l="l" t="t" r="r" b="b"/>
              <a:pathLst>
                <a:path w="3473450" h="501650">
                  <a:moveTo>
                    <a:pt x="347345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473450" y="0"/>
                  </a:lnTo>
                  <a:lnTo>
                    <a:pt x="3473450" y="50165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0"/>
            <p:cNvSpPr/>
            <p:nvPr/>
          </p:nvSpPr>
          <p:spPr>
            <a:xfrm>
              <a:off x="4146550" y="1524000"/>
              <a:ext cx="3473450" cy="19050"/>
            </a:xfrm>
            <a:custGeom>
              <a:avLst/>
              <a:gdLst/>
              <a:ahLst/>
              <a:cxnLst/>
              <a:rect l="l" t="t" r="r" b="b"/>
              <a:pathLst>
                <a:path w="3473450" h="19050">
                  <a:moveTo>
                    <a:pt x="347345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473450" y="0"/>
                  </a:lnTo>
                  <a:lnTo>
                    <a:pt x="3473450" y="1905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1" name="object 11"/>
          <p:cNvSpPr txBox="1"/>
          <p:nvPr/>
        </p:nvSpPr>
        <p:spPr>
          <a:xfrm>
            <a:off x="4146550" y="1676400"/>
            <a:ext cx="34734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SIBO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relapse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12" name="object 12"/>
          <p:cNvGrpSpPr/>
          <p:nvPr/>
        </p:nvGrpSpPr>
        <p:grpSpPr>
          <a:xfrm>
            <a:off x="508000" y="2184400"/>
            <a:ext cx="3479800" cy="501650"/>
            <a:chOff x="508000" y="2184400"/>
            <a:chExt cx="3479800" cy="501650"/>
          </a:xfrm>
        </p:grpSpPr>
        <p:sp>
          <p:nvSpPr>
            <p:cNvPr id="13" name="object 13"/>
            <p:cNvSpPr/>
            <p:nvPr/>
          </p:nvSpPr>
          <p:spPr>
            <a:xfrm>
              <a:off x="508000" y="2184400"/>
              <a:ext cx="3479800" cy="501650"/>
            </a:xfrm>
            <a:custGeom>
              <a:avLst/>
              <a:gdLst/>
              <a:ahLst/>
              <a:cxnLst/>
              <a:rect l="l" t="t" r="r" b="b"/>
              <a:pathLst>
                <a:path w="3479800" h="501650">
                  <a:moveTo>
                    <a:pt x="347980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479800" y="0"/>
                  </a:lnTo>
                  <a:lnTo>
                    <a:pt x="3479800" y="50165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508000" y="2184400"/>
              <a:ext cx="3479800" cy="19050"/>
            </a:xfrm>
            <a:custGeom>
              <a:avLst/>
              <a:gdLst/>
              <a:ahLst/>
              <a:cxnLst/>
              <a:rect l="l" t="t" r="r" b="b"/>
              <a:pathLst>
                <a:path w="3479800" h="19050">
                  <a:moveTo>
                    <a:pt x="347980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479800" y="0"/>
                  </a:lnTo>
                  <a:lnTo>
                    <a:pt x="3479800" y="1905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/>
          <p:nvPr/>
        </p:nvSpPr>
        <p:spPr>
          <a:xfrm>
            <a:off x="508000" y="2336800"/>
            <a:ext cx="3479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00"/>
              </a:spcBef>
            </a:pPr>
            <a:r>
              <a:rPr lang="en-GB"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Food intolerance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16" name="object 16"/>
          <p:cNvGrpSpPr/>
          <p:nvPr/>
        </p:nvGrpSpPr>
        <p:grpSpPr>
          <a:xfrm>
            <a:off x="4146550" y="2184400"/>
            <a:ext cx="3473450" cy="501650"/>
            <a:chOff x="4146550" y="2184400"/>
            <a:chExt cx="3473450" cy="501650"/>
          </a:xfrm>
        </p:grpSpPr>
        <p:sp>
          <p:nvSpPr>
            <p:cNvPr id="17" name="object 17"/>
            <p:cNvSpPr/>
            <p:nvPr/>
          </p:nvSpPr>
          <p:spPr>
            <a:xfrm>
              <a:off x="4146550" y="2184400"/>
              <a:ext cx="3473450" cy="501650"/>
            </a:xfrm>
            <a:custGeom>
              <a:avLst/>
              <a:gdLst/>
              <a:ahLst/>
              <a:cxnLst/>
              <a:rect l="l" t="t" r="r" b="b"/>
              <a:pathLst>
                <a:path w="3473450" h="501650">
                  <a:moveTo>
                    <a:pt x="347345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473450" y="0"/>
                  </a:lnTo>
                  <a:lnTo>
                    <a:pt x="3473450" y="50165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18"/>
            <p:cNvSpPr/>
            <p:nvPr/>
          </p:nvSpPr>
          <p:spPr>
            <a:xfrm>
              <a:off x="4146550" y="2184400"/>
              <a:ext cx="3473450" cy="19050"/>
            </a:xfrm>
            <a:custGeom>
              <a:avLst/>
              <a:gdLst/>
              <a:ahLst/>
              <a:cxnLst/>
              <a:rect l="l" t="t" r="r" b="b"/>
              <a:pathLst>
                <a:path w="3473450" h="19050">
                  <a:moveTo>
                    <a:pt x="347345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473450" y="0"/>
                  </a:lnTo>
                  <a:lnTo>
                    <a:pt x="3473450" y="1905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19"/>
          <p:cNvSpPr txBox="1"/>
          <p:nvPr/>
        </p:nvSpPr>
        <p:spPr>
          <a:xfrm>
            <a:off x="4146550" y="2336800"/>
            <a:ext cx="34734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lang="en-GB"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LPS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18DF8D9-53AB-2167-8278-6966CB1F8C96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Graphic 20">
            <a:extLst>
              <a:ext uri="{FF2B5EF4-FFF2-40B4-BE49-F238E27FC236}">
                <a16:creationId xmlns:a16="http://schemas.microsoft.com/office/drawing/2014/main" id="{A1D2B440-4A3E-46CE-DF9E-777BF167FE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1295400"/>
            <a:ext cx="6604000" cy="482600"/>
            <a:chOff x="762000" y="1295400"/>
            <a:chExt cx="6604000" cy="482600"/>
          </a:xfrm>
        </p:grpSpPr>
        <p:sp>
          <p:nvSpPr>
            <p:cNvPr id="3" name="object 3"/>
            <p:cNvSpPr/>
            <p:nvPr/>
          </p:nvSpPr>
          <p:spPr>
            <a:xfrm>
              <a:off x="762000" y="1295400"/>
              <a:ext cx="6604000" cy="482600"/>
            </a:xfrm>
            <a:custGeom>
              <a:avLst/>
              <a:gdLst/>
              <a:ahLst/>
              <a:cxnLst/>
              <a:rect l="l" t="t" r="r" b="b"/>
              <a:pathLst>
                <a:path w="6604000" h="482600">
                  <a:moveTo>
                    <a:pt x="6604000" y="482600"/>
                  </a:moveTo>
                  <a:lnTo>
                    <a:pt x="0" y="4826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826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2000" y="1295400"/>
              <a:ext cx="25400" cy="482600"/>
            </a:xfrm>
            <a:custGeom>
              <a:avLst/>
              <a:gdLst/>
              <a:ahLst/>
              <a:cxnLst/>
              <a:rect l="l" t="t" r="r" b="b"/>
              <a:pathLst>
                <a:path w="25400" h="482600">
                  <a:moveTo>
                    <a:pt x="25400" y="482600"/>
                  </a:moveTo>
                  <a:lnTo>
                    <a:pt x="0" y="4826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8260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35093" y="608266"/>
            <a:ext cx="47847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LPS</a:t>
            </a:r>
            <a:r>
              <a:rPr spc="-55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and</a:t>
            </a:r>
            <a:r>
              <a:rPr spc="-5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Inflammatory</a:t>
            </a:r>
            <a:r>
              <a:rPr spc="-5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Signalling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762000" y="2368550"/>
            <a:ext cx="6604000" cy="419100"/>
            <a:chOff x="762000" y="2368550"/>
            <a:chExt cx="6604000" cy="419100"/>
          </a:xfrm>
          <a:solidFill>
            <a:srgbClr val="6C82A1"/>
          </a:solidFill>
        </p:grpSpPr>
        <p:sp>
          <p:nvSpPr>
            <p:cNvPr id="7" name="object 7"/>
            <p:cNvSpPr/>
            <p:nvPr/>
          </p:nvSpPr>
          <p:spPr>
            <a:xfrm>
              <a:off x="762000" y="2368550"/>
              <a:ext cx="6604000" cy="419100"/>
            </a:xfrm>
            <a:custGeom>
              <a:avLst/>
              <a:gdLst/>
              <a:ahLst/>
              <a:cxnLst/>
              <a:rect l="l" t="t" r="r" b="b"/>
              <a:pathLst>
                <a:path w="6604000" h="419100">
                  <a:moveTo>
                    <a:pt x="6604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2000" y="236855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62000" y="2914650"/>
            <a:ext cx="6604000" cy="419100"/>
            <a:chOff x="762000" y="2914650"/>
            <a:chExt cx="6604000" cy="419100"/>
          </a:xfrm>
          <a:solidFill>
            <a:srgbClr val="6C82A1"/>
          </a:solidFill>
        </p:grpSpPr>
        <p:sp>
          <p:nvSpPr>
            <p:cNvPr id="10" name="object 10"/>
            <p:cNvSpPr/>
            <p:nvPr/>
          </p:nvSpPr>
          <p:spPr>
            <a:xfrm>
              <a:off x="762000" y="2914650"/>
              <a:ext cx="6604000" cy="419100"/>
            </a:xfrm>
            <a:custGeom>
              <a:avLst/>
              <a:gdLst/>
              <a:ahLst/>
              <a:cxnLst/>
              <a:rect l="l" t="t" r="r" b="b"/>
              <a:pathLst>
                <a:path w="6604000" h="419100">
                  <a:moveTo>
                    <a:pt x="6604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2000" y="291465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62000" y="3460750"/>
            <a:ext cx="6604000" cy="419100"/>
            <a:chOff x="762000" y="3460750"/>
            <a:chExt cx="6604000" cy="419100"/>
          </a:xfrm>
          <a:solidFill>
            <a:srgbClr val="6C82A1"/>
          </a:solidFill>
        </p:grpSpPr>
        <p:sp>
          <p:nvSpPr>
            <p:cNvPr id="13" name="object 13"/>
            <p:cNvSpPr/>
            <p:nvPr/>
          </p:nvSpPr>
          <p:spPr>
            <a:xfrm>
              <a:off x="762000" y="3460750"/>
              <a:ext cx="6604000" cy="419100"/>
            </a:xfrm>
            <a:custGeom>
              <a:avLst/>
              <a:gdLst/>
              <a:ahLst/>
              <a:cxnLst/>
              <a:rect l="l" t="t" r="r" b="b"/>
              <a:pathLst>
                <a:path w="6604000" h="419100">
                  <a:moveTo>
                    <a:pt x="6604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000" y="346075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xfrm>
            <a:off x="749300" y="1295400"/>
            <a:ext cx="6616700" cy="2396938"/>
          </a:xfrm>
          <a:prstGeom prst="rect">
            <a:avLst/>
          </a:prstGeom>
        </p:spPr>
        <p:txBody>
          <a:bodyPr vert="horz" wrap="square" lIns="0" tIns="14605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00"/>
              </a:spcBef>
            </a:pPr>
            <a:r>
              <a:rPr spc="-10" dirty="0"/>
              <a:t>Lipopolysaccharide</a:t>
            </a:r>
            <a:r>
              <a:rPr spc="-5" dirty="0"/>
              <a:t> </a:t>
            </a:r>
            <a:r>
              <a:rPr dirty="0"/>
              <a:t>(LPS) is</a:t>
            </a:r>
            <a:r>
              <a:rPr spc="-5" dirty="0"/>
              <a:t> </a:t>
            </a:r>
            <a:r>
              <a:rPr dirty="0"/>
              <a:t>an</a:t>
            </a:r>
            <a:r>
              <a:rPr spc="-5" dirty="0"/>
              <a:t> </a:t>
            </a:r>
            <a:r>
              <a:rPr dirty="0"/>
              <a:t>endotoxin from</a:t>
            </a:r>
            <a:r>
              <a:rPr spc="-5" dirty="0"/>
              <a:t> </a:t>
            </a:r>
            <a:r>
              <a:rPr dirty="0"/>
              <a:t>Gram-negative </a:t>
            </a:r>
            <a:r>
              <a:rPr spc="-10" dirty="0"/>
              <a:t>bacteria</a:t>
            </a:r>
          </a:p>
          <a:p>
            <a:pPr>
              <a:lnSpc>
                <a:spcPct val="100000"/>
              </a:lnSpc>
            </a:pPr>
            <a:endParaRPr spc="-10" dirty="0"/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pc="-10" dirty="0"/>
          </a:p>
          <a:p>
            <a:pPr marL="12700">
              <a:lnSpc>
                <a:spcPct val="100000"/>
              </a:lnSpc>
            </a:pPr>
            <a:r>
              <a:rPr sz="1200" dirty="0"/>
              <a:t>LPS</a:t>
            </a:r>
            <a:r>
              <a:rPr sz="1200" spc="-15" dirty="0"/>
              <a:t> </a:t>
            </a:r>
            <a:r>
              <a:rPr sz="1200" dirty="0"/>
              <a:t>can</a:t>
            </a:r>
            <a:r>
              <a:rPr sz="1200" spc="-10" dirty="0"/>
              <a:t> trigger:</a:t>
            </a:r>
            <a:endParaRPr sz="1200" dirty="0"/>
          </a:p>
          <a:p>
            <a:pPr>
              <a:lnSpc>
                <a:spcPct val="100000"/>
              </a:lnSpc>
              <a:spcBef>
                <a:spcPts val="880"/>
              </a:spcBef>
            </a:pPr>
            <a:endParaRPr sz="1200" dirty="0"/>
          </a:p>
          <a:p>
            <a:pPr marL="228600">
              <a:lnSpc>
                <a:spcPct val="100000"/>
              </a:lnSpc>
            </a:pPr>
            <a:r>
              <a:rPr b="0" dirty="0">
                <a:solidFill>
                  <a:schemeClr val="bg1"/>
                </a:solidFill>
                <a:latin typeface="Arial"/>
                <a:cs typeface="Arial"/>
              </a:rPr>
              <a:t>Immune </a:t>
            </a:r>
            <a:r>
              <a:rPr b="0" spc="-10" dirty="0">
                <a:solidFill>
                  <a:schemeClr val="bg1"/>
                </a:solidFill>
                <a:latin typeface="Arial"/>
                <a:cs typeface="Arial"/>
              </a:rPr>
              <a:t>activation</a:t>
            </a:r>
          </a:p>
          <a:p>
            <a:pPr marL="228600" marR="4982845">
              <a:lnSpc>
                <a:spcPct val="325800"/>
              </a:lnSpc>
            </a:pPr>
            <a:r>
              <a:rPr b="0" dirty="0">
                <a:solidFill>
                  <a:schemeClr val="bg1"/>
                </a:solidFill>
                <a:latin typeface="Arial"/>
                <a:cs typeface="Arial"/>
              </a:rPr>
              <a:t>Gut barrier </a:t>
            </a:r>
            <a:r>
              <a:rPr b="0" spc="-10" dirty="0">
                <a:solidFill>
                  <a:schemeClr val="bg1"/>
                </a:solidFill>
                <a:latin typeface="Arial"/>
                <a:cs typeface="Arial"/>
              </a:rPr>
              <a:t>disruption </a:t>
            </a:r>
            <a:r>
              <a:rPr b="0" dirty="0">
                <a:solidFill>
                  <a:schemeClr val="bg1"/>
                </a:solidFill>
                <a:latin typeface="Arial"/>
                <a:cs typeface="Arial"/>
              </a:rPr>
              <a:t>Systemic</a:t>
            </a:r>
            <a:r>
              <a:rPr b="0" spc="-4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b="0" spc="-10" dirty="0">
                <a:solidFill>
                  <a:schemeClr val="bg1"/>
                </a:solidFill>
                <a:latin typeface="Arial"/>
                <a:cs typeface="Arial"/>
              </a:rPr>
              <a:t>inflammation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3B0E94-701D-C023-5184-A558FDD12468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32338ECE-F165-E6EF-9D83-32CCEBAFD0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2132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thologic consequences of infection | Basicmedical Key">
            <a:extLst>
              <a:ext uri="{FF2B5EF4-FFF2-40B4-BE49-F238E27FC236}">
                <a16:creationId xmlns:a16="http://schemas.microsoft.com/office/drawing/2014/main" id="{487D8E72-14AF-CEC2-4BF4-4555D66F8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58775"/>
            <a:ext cx="5099050" cy="317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499440-0871-C59C-D4D9-CA839B00ABCC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84CA55A8-BB69-489E-1C74-56C7114CD3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9793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ying down with her eyes closed&#10;&#10;AI-generated content may be incorrect.">
            <a:extLst>
              <a:ext uri="{FF2B5EF4-FFF2-40B4-BE49-F238E27FC236}">
                <a16:creationId xmlns:a16="http://schemas.microsoft.com/office/drawing/2014/main" id="{37548794-B13B-CF84-94A9-F08E44E1B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06" b="19706"/>
          <a:stretch>
            <a:fillRect/>
          </a:stretch>
        </p:blipFill>
        <p:spPr>
          <a:xfrm>
            <a:off x="685800" y="1044575"/>
            <a:ext cx="2088332" cy="2743201"/>
          </a:xfrm>
          <a:prstGeom prst="rect">
            <a:avLst/>
          </a:prstGeom>
        </p:spPr>
      </p:pic>
      <p:grpSp>
        <p:nvGrpSpPr>
          <p:cNvPr id="4" name="object 4">
            <a:extLst>
              <a:ext uri="{FF2B5EF4-FFF2-40B4-BE49-F238E27FC236}">
                <a16:creationId xmlns:a16="http://schemas.microsoft.com/office/drawing/2014/main" id="{9942B87C-4DE3-6AA4-9CB2-F9002DFE7CC5}"/>
              </a:ext>
            </a:extLst>
          </p:cNvPr>
          <p:cNvGrpSpPr/>
          <p:nvPr/>
        </p:nvGrpSpPr>
        <p:grpSpPr>
          <a:xfrm>
            <a:off x="3048000" y="1031497"/>
            <a:ext cx="4445000" cy="450850"/>
            <a:chOff x="1841500" y="1962150"/>
            <a:chExt cx="4445000" cy="450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5" name="object 5">
              <a:extLst>
                <a:ext uri="{FF2B5EF4-FFF2-40B4-BE49-F238E27FC236}">
                  <a16:creationId xmlns:a16="http://schemas.microsoft.com/office/drawing/2014/main" id="{0812631C-CCEC-E36D-3AF5-43E2739367B3}"/>
                </a:ext>
              </a:extLst>
            </p:cNvPr>
            <p:cNvSpPr/>
            <p:nvPr/>
          </p:nvSpPr>
          <p:spPr>
            <a:xfrm>
              <a:off x="1841500" y="1962150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6" name="object 6">
              <a:extLst>
                <a:ext uri="{FF2B5EF4-FFF2-40B4-BE49-F238E27FC236}">
                  <a16:creationId xmlns:a16="http://schemas.microsoft.com/office/drawing/2014/main" id="{818873C1-68AD-6F1D-AB04-8226F6B6C2B6}"/>
                </a:ext>
              </a:extLst>
            </p:cNvPr>
            <p:cNvSpPr/>
            <p:nvPr/>
          </p:nvSpPr>
          <p:spPr>
            <a:xfrm>
              <a:off x="1841500" y="19621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object 8">
            <a:extLst>
              <a:ext uri="{FF2B5EF4-FFF2-40B4-BE49-F238E27FC236}">
                <a16:creationId xmlns:a16="http://schemas.microsoft.com/office/drawing/2014/main" id="{BB41BC10-2A8A-2FB1-04E5-C83C8AD523C3}"/>
              </a:ext>
            </a:extLst>
          </p:cNvPr>
          <p:cNvGrpSpPr/>
          <p:nvPr/>
        </p:nvGrpSpPr>
        <p:grpSpPr>
          <a:xfrm>
            <a:off x="3048000" y="1641097"/>
            <a:ext cx="4445000" cy="450850"/>
            <a:chOff x="1841500" y="2571750"/>
            <a:chExt cx="4445000" cy="450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9" name="object 9">
              <a:extLst>
                <a:ext uri="{FF2B5EF4-FFF2-40B4-BE49-F238E27FC236}">
                  <a16:creationId xmlns:a16="http://schemas.microsoft.com/office/drawing/2014/main" id="{3601AA95-5027-67D8-73F1-FF4E714D1CD3}"/>
                </a:ext>
              </a:extLst>
            </p:cNvPr>
            <p:cNvSpPr/>
            <p:nvPr/>
          </p:nvSpPr>
          <p:spPr>
            <a:xfrm>
              <a:off x="1841500" y="2571750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0" name="object 10">
              <a:extLst>
                <a:ext uri="{FF2B5EF4-FFF2-40B4-BE49-F238E27FC236}">
                  <a16:creationId xmlns:a16="http://schemas.microsoft.com/office/drawing/2014/main" id="{536925DD-3042-1365-466C-F4E77611E64D}"/>
                </a:ext>
              </a:extLst>
            </p:cNvPr>
            <p:cNvSpPr/>
            <p:nvPr/>
          </p:nvSpPr>
          <p:spPr>
            <a:xfrm>
              <a:off x="1841500" y="25717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grpSp>
        <p:nvGrpSpPr>
          <p:cNvPr id="11" name="object 12">
            <a:extLst>
              <a:ext uri="{FF2B5EF4-FFF2-40B4-BE49-F238E27FC236}">
                <a16:creationId xmlns:a16="http://schemas.microsoft.com/office/drawing/2014/main" id="{9B11DB66-8497-0B79-3DE6-0E33FC293A8D}"/>
              </a:ext>
            </a:extLst>
          </p:cNvPr>
          <p:cNvGrpSpPr/>
          <p:nvPr/>
        </p:nvGrpSpPr>
        <p:grpSpPr>
          <a:xfrm>
            <a:off x="3048000" y="2250697"/>
            <a:ext cx="4445000" cy="450850"/>
            <a:chOff x="1841500" y="3181350"/>
            <a:chExt cx="4445000" cy="450850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2" name="object 13">
              <a:extLst>
                <a:ext uri="{FF2B5EF4-FFF2-40B4-BE49-F238E27FC236}">
                  <a16:creationId xmlns:a16="http://schemas.microsoft.com/office/drawing/2014/main" id="{4EF76AD8-3CB0-AFED-0A47-35184E11E132}"/>
                </a:ext>
              </a:extLst>
            </p:cNvPr>
            <p:cNvSpPr/>
            <p:nvPr/>
          </p:nvSpPr>
          <p:spPr>
            <a:xfrm>
              <a:off x="1841500" y="3181350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3" name="object 14">
              <a:extLst>
                <a:ext uri="{FF2B5EF4-FFF2-40B4-BE49-F238E27FC236}">
                  <a16:creationId xmlns:a16="http://schemas.microsoft.com/office/drawing/2014/main" id="{0A399334-D956-A424-B6F3-7EA50B451520}"/>
                </a:ext>
              </a:extLst>
            </p:cNvPr>
            <p:cNvSpPr/>
            <p:nvPr/>
          </p:nvSpPr>
          <p:spPr>
            <a:xfrm>
              <a:off x="1841500" y="31813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BE78BCE9-B3EE-F542-5A54-C54C0695E509}"/>
              </a:ext>
            </a:extLst>
          </p:cNvPr>
          <p:cNvSpPr/>
          <p:nvPr/>
        </p:nvSpPr>
        <p:spPr>
          <a:xfrm>
            <a:off x="685800" y="1482349"/>
            <a:ext cx="2012132" cy="552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Heart Emoji Meanings - When To Use Each ...">
            <a:extLst>
              <a:ext uri="{FF2B5EF4-FFF2-40B4-BE49-F238E27FC236}">
                <a16:creationId xmlns:a16="http://schemas.microsoft.com/office/drawing/2014/main" id="{6659CA4A-C34C-DD76-30B7-28B505CEE1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066" y="1482347"/>
            <a:ext cx="552827" cy="5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object 12">
            <a:extLst>
              <a:ext uri="{FF2B5EF4-FFF2-40B4-BE49-F238E27FC236}">
                <a16:creationId xmlns:a16="http://schemas.microsoft.com/office/drawing/2014/main" id="{F07E902D-4352-EDF2-343C-3FF61F64A9BE}"/>
              </a:ext>
            </a:extLst>
          </p:cNvPr>
          <p:cNvGrpSpPr/>
          <p:nvPr/>
        </p:nvGrpSpPr>
        <p:grpSpPr>
          <a:xfrm>
            <a:off x="3048000" y="2886075"/>
            <a:ext cx="4445000" cy="785528"/>
            <a:chOff x="1841500" y="2846672"/>
            <a:chExt cx="4445000" cy="785528"/>
          </a:xfrm>
          <a:solidFill>
            <a:schemeClr val="accent1">
              <a:lumMod val="20000"/>
              <a:lumOff val="80000"/>
            </a:schemeClr>
          </a:solidFill>
        </p:grpSpPr>
        <p:sp>
          <p:nvSpPr>
            <p:cNvPr id="17" name="object 13">
              <a:extLst>
                <a:ext uri="{FF2B5EF4-FFF2-40B4-BE49-F238E27FC236}">
                  <a16:creationId xmlns:a16="http://schemas.microsoft.com/office/drawing/2014/main" id="{A585E627-85C5-500F-020F-13545C7EB31F}"/>
                </a:ext>
              </a:extLst>
            </p:cNvPr>
            <p:cNvSpPr/>
            <p:nvPr/>
          </p:nvSpPr>
          <p:spPr>
            <a:xfrm>
              <a:off x="1841500" y="2846672"/>
              <a:ext cx="4445000" cy="450850"/>
            </a:xfrm>
            <a:custGeom>
              <a:avLst/>
              <a:gdLst/>
              <a:ahLst/>
              <a:cxnLst/>
              <a:rect l="l" t="t" r="r" b="b"/>
              <a:pathLst>
                <a:path w="4445000" h="450850">
                  <a:moveTo>
                    <a:pt x="44450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4445000" y="0"/>
                  </a:lnTo>
                  <a:lnTo>
                    <a:pt x="44450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 dirty="0">
                <a:solidFill>
                  <a:srgbClr val="002060"/>
                </a:solidFill>
              </a:endParaRPr>
            </a:p>
          </p:txBody>
        </p:sp>
        <p:sp>
          <p:nvSpPr>
            <p:cNvPr id="18" name="object 14">
              <a:extLst>
                <a:ext uri="{FF2B5EF4-FFF2-40B4-BE49-F238E27FC236}">
                  <a16:creationId xmlns:a16="http://schemas.microsoft.com/office/drawing/2014/main" id="{23761C26-A6D3-5AF6-306A-215F820080B4}"/>
                </a:ext>
              </a:extLst>
            </p:cNvPr>
            <p:cNvSpPr/>
            <p:nvPr/>
          </p:nvSpPr>
          <p:spPr>
            <a:xfrm>
              <a:off x="1841500" y="3181350"/>
              <a:ext cx="25400" cy="450850"/>
            </a:xfrm>
            <a:custGeom>
              <a:avLst/>
              <a:gdLst/>
              <a:ahLst/>
              <a:cxnLst/>
              <a:rect l="l" t="t" r="r" b="b"/>
              <a:pathLst>
                <a:path w="25400" h="450850">
                  <a:moveTo>
                    <a:pt x="25400" y="450850"/>
                  </a:moveTo>
                  <a:lnTo>
                    <a:pt x="0" y="4508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5085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20" name="object 13">
            <a:extLst>
              <a:ext uri="{FF2B5EF4-FFF2-40B4-BE49-F238E27FC236}">
                <a16:creationId xmlns:a16="http://schemas.microsoft.com/office/drawing/2014/main" id="{08644D0E-06C3-5971-04D7-3EBD4B9A2B9B}"/>
              </a:ext>
            </a:extLst>
          </p:cNvPr>
          <p:cNvSpPr/>
          <p:nvPr/>
        </p:nvSpPr>
        <p:spPr>
          <a:xfrm>
            <a:off x="3048000" y="3446178"/>
            <a:ext cx="4445000" cy="450850"/>
          </a:xfrm>
          <a:custGeom>
            <a:avLst/>
            <a:gdLst/>
            <a:ahLst/>
            <a:cxnLst/>
            <a:rect l="l" t="t" r="r" b="b"/>
            <a:pathLst>
              <a:path w="4445000" h="450850">
                <a:moveTo>
                  <a:pt x="4445000" y="450850"/>
                </a:moveTo>
                <a:lnTo>
                  <a:pt x="0" y="450850"/>
                </a:lnTo>
                <a:lnTo>
                  <a:pt x="0" y="0"/>
                </a:lnTo>
                <a:lnTo>
                  <a:pt x="4445000" y="0"/>
                </a:lnTo>
                <a:lnTo>
                  <a:pt x="4445000" y="450850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 dirty="0">
              <a:solidFill>
                <a:srgbClr val="002060"/>
              </a:solidFill>
            </a:endParaRPr>
          </a:p>
        </p:txBody>
      </p:sp>
      <p:sp>
        <p:nvSpPr>
          <p:cNvPr id="21" name="object 7">
            <a:extLst>
              <a:ext uri="{FF2B5EF4-FFF2-40B4-BE49-F238E27FC236}">
                <a16:creationId xmlns:a16="http://schemas.microsoft.com/office/drawing/2014/main" id="{1D18F19E-92CC-C76A-4653-6D531A7204F4}"/>
              </a:ext>
            </a:extLst>
          </p:cNvPr>
          <p:cNvSpPr txBox="1"/>
          <p:nvPr/>
        </p:nvSpPr>
        <p:spPr>
          <a:xfrm>
            <a:off x="3073400" y="586997"/>
            <a:ext cx="4419600" cy="32880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345"/>
              </a:spcBef>
            </a:pPr>
            <a:endParaRPr lang="en-GB" sz="13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45"/>
              </a:spcBef>
            </a:pPr>
            <a:endParaRPr sz="13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28600" indent="-228600" algn="ctr">
              <a:lnSpc>
                <a:spcPct val="100000"/>
              </a:lnSpc>
              <a:buAutoNum type="arabicPeriod"/>
            </a:pPr>
            <a:r>
              <a:rPr lang="en-GB" sz="1100" dirty="0">
                <a:solidFill>
                  <a:srgbClr val="002060"/>
                </a:solidFill>
                <a:latin typeface="Arial"/>
                <a:cs typeface="Arial"/>
              </a:rPr>
              <a:t>Stop the leak</a:t>
            </a: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28600" indent="-228600" algn="ctr">
              <a:lnSpc>
                <a:spcPct val="100000"/>
              </a:lnSpc>
              <a:buAutoNum type="arabicPeriod"/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28600" indent="-228600" algn="ctr">
              <a:lnSpc>
                <a:spcPct val="100000"/>
              </a:lnSpc>
              <a:buAutoNum type="arabicPeriod" startAt="2"/>
            </a:pPr>
            <a:r>
              <a:rPr lang="en-GB" sz="1100" dirty="0">
                <a:solidFill>
                  <a:srgbClr val="002060"/>
                </a:solidFill>
                <a:latin typeface="Arial"/>
                <a:cs typeface="Arial"/>
              </a:rPr>
              <a:t>Reduce the inflammation</a:t>
            </a:r>
          </a:p>
          <a:p>
            <a:pPr marL="228600" indent="-228600" algn="ctr">
              <a:lnSpc>
                <a:spcPct val="100000"/>
              </a:lnSpc>
              <a:buAutoNum type="arabicPeriod" startAt="2"/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28600" indent="-228600" algn="ctr">
              <a:lnSpc>
                <a:spcPct val="100000"/>
              </a:lnSpc>
              <a:buAutoNum type="arabicPeriod" startAt="2"/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28600" indent="-228600" algn="ctr">
              <a:lnSpc>
                <a:spcPct val="100000"/>
              </a:lnSpc>
              <a:buAutoNum type="arabicPeriod" startAt="2"/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100" dirty="0">
                <a:solidFill>
                  <a:srgbClr val="002060"/>
                </a:solidFill>
                <a:latin typeface="Arial"/>
                <a:cs typeface="Arial"/>
              </a:rPr>
              <a:t>3. Handle Oxidative Stress</a:t>
            </a: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100" dirty="0">
                <a:solidFill>
                  <a:srgbClr val="002060"/>
                </a:solidFill>
                <a:latin typeface="Arial"/>
                <a:cs typeface="Arial"/>
              </a:rPr>
              <a:t>4. Increase aminos</a:t>
            </a: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endParaRPr lang="en-GB"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lang="en-GB" sz="1100" dirty="0">
                <a:solidFill>
                  <a:srgbClr val="002060"/>
                </a:solidFill>
                <a:latin typeface="Arial"/>
                <a:cs typeface="Arial"/>
              </a:rPr>
              <a:t>5. Manage stress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AC3A5B44-790A-5627-C190-C1E9FDE02D6D}"/>
              </a:ext>
            </a:extLst>
          </p:cNvPr>
          <p:cNvSpPr txBox="1">
            <a:spLocks/>
          </p:cNvSpPr>
          <p:nvPr/>
        </p:nvSpPr>
        <p:spPr>
          <a:xfrm>
            <a:off x="495300" y="488950"/>
            <a:ext cx="5972175" cy="369332"/>
          </a:xfrm>
          <a:prstGeom prst="rect">
            <a:avLst/>
          </a:prstGeom>
        </p:spPr>
        <p:txBody>
          <a:bodyPr/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</a:rPr>
              <a:t>High LPS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9B13F91-198A-9483-C821-4621CCEBFC4E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Graphic 24">
            <a:extLst>
              <a:ext uri="{FF2B5EF4-FFF2-40B4-BE49-F238E27FC236}">
                <a16:creationId xmlns:a16="http://schemas.microsoft.com/office/drawing/2014/main" id="{F9218C84-A91D-8E96-7CF2-BC5DDB13C6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20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230F0B-B57B-3205-A746-6A1412D06EB6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5708D242-A72C-2B27-3FB9-DE7D68EAA8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EBC40AA-084F-D56C-99A2-1AB6AF50E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1781" b="15849"/>
          <a:stretch>
            <a:fillRect/>
          </a:stretch>
        </p:blipFill>
        <p:spPr>
          <a:xfrm>
            <a:off x="609599" y="358774"/>
            <a:ext cx="2592205" cy="3332193"/>
          </a:xfrm>
          <a:prstGeom prst="rect">
            <a:avLst/>
          </a:prstGeom>
        </p:spPr>
      </p:pic>
      <p:sp>
        <p:nvSpPr>
          <p:cNvPr id="5" name="object 11">
            <a:extLst>
              <a:ext uri="{FF2B5EF4-FFF2-40B4-BE49-F238E27FC236}">
                <a16:creationId xmlns:a16="http://schemas.microsoft.com/office/drawing/2014/main" id="{8497FBCA-C1A7-8E93-3174-7B42012FF6C2}"/>
              </a:ext>
            </a:extLst>
          </p:cNvPr>
          <p:cNvSpPr txBox="1"/>
          <p:nvPr/>
        </p:nvSpPr>
        <p:spPr>
          <a:xfrm>
            <a:off x="3512948" y="359797"/>
            <a:ext cx="5326251" cy="33321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GB"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What we did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:</a:t>
            </a:r>
            <a:br>
              <a:rPr lang="en-GB"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</a:b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lang="en-GB"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Butyrate</a:t>
            </a: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lang="en-GB"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Absorb Elements Elemental Shake</a:t>
            </a: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lang="en-GB"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Aminos</a:t>
            </a:r>
            <a:br>
              <a:rPr lang="en-GB"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</a:br>
            <a: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Nervine Tonic</a:t>
            </a: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endParaRPr lang="en-GB" sz="95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lang="en-GB" sz="950" b="1" u="sng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Then when she was out of the danger zone</a:t>
            </a:r>
            <a:b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</a:br>
            <a: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Proteolytic Enzymes</a:t>
            </a:r>
            <a:b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</a:br>
            <a: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Digestive enzymes with meals</a:t>
            </a:r>
            <a:b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</a:br>
            <a: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Nervine Tonic</a:t>
            </a: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endParaRPr lang="en-GB" sz="95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Today – Aminos only, occasional sleep support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F04A60-30DE-3A0B-93A1-98E750B85EEE}"/>
              </a:ext>
            </a:extLst>
          </p:cNvPr>
          <p:cNvSpPr/>
          <p:nvPr/>
        </p:nvSpPr>
        <p:spPr>
          <a:xfrm>
            <a:off x="838200" y="1273175"/>
            <a:ext cx="2012132" cy="55282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2" descr="Heart Emoji Meanings - When To Use Each ...">
            <a:extLst>
              <a:ext uri="{FF2B5EF4-FFF2-40B4-BE49-F238E27FC236}">
                <a16:creationId xmlns:a16="http://schemas.microsoft.com/office/drawing/2014/main" id="{7A2EB847-CF11-2C12-57D8-7F21045D3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466" y="1273173"/>
            <a:ext cx="552827" cy="552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7772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16DF89-B7F1-58D6-AFB5-05A7E84D4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High LPS</a:t>
            </a:r>
          </a:p>
        </p:txBody>
      </p:sp>
      <p:pic>
        <p:nvPicPr>
          <p:cNvPr id="7" name="Picture 6" descr="A screen shot of a screen&#10;&#10;AI-generated content may be incorrect.">
            <a:extLst>
              <a:ext uri="{FF2B5EF4-FFF2-40B4-BE49-F238E27FC236}">
                <a16:creationId xmlns:a16="http://schemas.microsoft.com/office/drawing/2014/main" id="{A492491B-AEDC-40CA-6063-5F0B1635875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041" y="1654175"/>
            <a:ext cx="6866317" cy="1700395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8C66E4B1-CA31-00EA-D649-8F25454120A6}"/>
              </a:ext>
            </a:extLst>
          </p:cNvPr>
          <p:cNvSpPr/>
          <p:nvPr/>
        </p:nvSpPr>
        <p:spPr>
          <a:xfrm>
            <a:off x="4948641" y="1103828"/>
            <a:ext cx="1524000" cy="304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Mucosal Response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1A21315-C6B7-A187-2D07-ABDAE1058D5F}"/>
              </a:ext>
            </a:extLst>
          </p:cNvPr>
          <p:cNvSpPr/>
          <p:nvPr/>
        </p:nvSpPr>
        <p:spPr>
          <a:xfrm>
            <a:off x="1443442" y="1103828"/>
            <a:ext cx="1524000" cy="304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Systemic  Response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36733C-F3B7-146E-342F-0534EDEF709A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82E49261-DCAC-935A-65F2-67B95D6A5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51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rcRect t="8341"/>
          <a:stretch>
            <a:fillRect/>
          </a:stretch>
        </p:blipFill>
        <p:spPr>
          <a:xfrm>
            <a:off x="0" y="757872"/>
            <a:ext cx="7772400" cy="3691889"/>
          </a:xfrm>
          <a:prstGeom prst="rect">
            <a:avLst/>
          </a:prstGeom>
        </p:spPr>
      </p:pic>
      <p:sp>
        <p:nvSpPr>
          <p:cNvPr id="3" name="object 42">
            <a:extLst>
              <a:ext uri="{FF2B5EF4-FFF2-40B4-BE49-F238E27FC236}">
                <a16:creationId xmlns:a16="http://schemas.microsoft.com/office/drawing/2014/main" id="{04AD2E0E-A6BD-960C-E1D3-BB2497FEEA5A}"/>
              </a:ext>
            </a:extLst>
          </p:cNvPr>
          <p:cNvSpPr txBox="1">
            <a:spLocks/>
          </p:cNvSpPr>
          <p:nvPr/>
        </p:nvSpPr>
        <p:spPr>
          <a:xfrm>
            <a:off x="489920" y="395322"/>
            <a:ext cx="4076365" cy="361349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>
            <a:lvl1pPr>
              <a:defRPr b="0" i="0">
                <a:latin typeface="Roboto Lt" pitchFamily="2" charset="0"/>
                <a:ea typeface="Roboto Lt" pitchFamily="2" charset="0"/>
                <a:cs typeface="+mj-cs"/>
              </a:defRPr>
            </a:lvl1pPr>
          </a:lstStyle>
          <a:p>
            <a:pPr marL="8096">
              <a:spcBef>
                <a:spcPts val="64"/>
              </a:spcBef>
            </a:pPr>
            <a:r>
              <a:rPr lang="en-GB" sz="2295" dirty="0">
                <a:solidFill>
                  <a:srgbClr val="002060"/>
                </a:solidFill>
              </a:rPr>
              <a:t>About Enzyme Science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creen shot of a screen&#10;&#10;AI-generated content may be incorrect.">
            <a:extLst>
              <a:ext uri="{FF2B5EF4-FFF2-40B4-BE49-F238E27FC236}">
                <a16:creationId xmlns:a16="http://schemas.microsoft.com/office/drawing/2014/main" id="{E366A103-A0D8-EFE5-FFB0-92EEB5FDDA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827901"/>
            <a:ext cx="6259945" cy="165621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56131AD-CED0-A78F-08A3-EDDC14E2E4E7}"/>
              </a:ext>
            </a:extLst>
          </p:cNvPr>
          <p:cNvSpPr txBox="1">
            <a:spLocks/>
          </p:cNvSpPr>
          <p:nvPr/>
        </p:nvSpPr>
        <p:spPr>
          <a:xfrm>
            <a:off x="647700" y="641350"/>
            <a:ext cx="597217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LPS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1AF6F0-1DF7-A680-3E3B-03577C877A67}"/>
              </a:ext>
            </a:extLst>
          </p:cNvPr>
          <p:cNvSpPr/>
          <p:nvPr/>
        </p:nvSpPr>
        <p:spPr>
          <a:xfrm>
            <a:off x="4343400" y="1349375"/>
            <a:ext cx="1743033" cy="44501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Mucosal Response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DF368F-E30D-9FA8-D888-9AD777026660}"/>
              </a:ext>
            </a:extLst>
          </p:cNvPr>
          <p:cNvSpPr/>
          <p:nvPr/>
        </p:nvSpPr>
        <p:spPr>
          <a:xfrm>
            <a:off x="1447800" y="1382890"/>
            <a:ext cx="1743033" cy="445011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Systemic  Response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BD4AA2-0AA2-3F63-CCEA-CCB17C6A9FFE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9263FDA4-1278-CC07-0F09-BD307586C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95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1C097A3C-A7A8-B148-9CD3-75768BECC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9995" y="1244960"/>
            <a:ext cx="3819776" cy="2234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49CE2E6-2284-8B4A-AD79-E1A7408BBB1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82452" y="172052"/>
            <a:ext cx="1130990" cy="299148"/>
          </a:xfrm>
          <a:prstGeom prst="rect">
            <a:avLst/>
          </a:prstGeom>
        </p:spPr>
      </p:pic>
      <p:sp>
        <p:nvSpPr>
          <p:cNvPr id="3" name="Google Shape;293;p33">
            <a:extLst>
              <a:ext uri="{FF2B5EF4-FFF2-40B4-BE49-F238E27FC236}">
                <a16:creationId xmlns:a16="http://schemas.microsoft.com/office/drawing/2014/main" id="{5CF12290-D58A-7947-1A33-6B33F42EB1E3}"/>
              </a:ext>
            </a:extLst>
          </p:cNvPr>
          <p:cNvSpPr/>
          <p:nvPr/>
        </p:nvSpPr>
        <p:spPr>
          <a:xfrm>
            <a:off x="0" y="3888826"/>
            <a:ext cx="7772400" cy="612765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txBody>
          <a:bodyPr spcFirstLastPara="1" wrap="square" lIns="58289" tIns="29134" rIns="58289" bIns="29134" anchor="ctr" anchorCtr="0">
            <a:noAutofit/>
          </a:bodyPr>
          <a:lstStyle/>
          <a:p>
            <a:pPr algn="ctr"/>
            <a:endParaRPr sz="1190">
              <a:solidFill>
                <a:schemeClr val="lt1"/>
              </a:solidFill>
              <a:latin typeface="Roboto Lt"/>
              <a:ea typeface="Roboto Lt"/>
              <a:cs typeface="Roboto Lt"/>
              <a:sym typeface="Roboto Medium"/>
            </a:endParaRPr>
          </a:p>
        </p:txBody>
      </p:sp>
      <p:pic>
        <p:nvPicPr>
          <p:cNvPr id="4" name="Google Shape;294;p33">
            <a:extLst>
              <a:ext uri="{FF2B5EF4-FFF2-40B4-BE49-F238E27FC236}">
                <a16:creationId xmlns:a16="http://schemas.microsoft.com/office/drawing/2014/main" id="{5F98058F-BF5C-4CA3-C5A1-6C736D3F4F5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90575" y="4125994"/>
            <a:ext cx="1490220" cy="14688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04D73095-EC96-212D-E30C-BC1F791DFA23}"/>
              </a:ext>
            </a:extLst>
          </p:cNvPr>
          <p:cNvSpPr txBox="1">
            <a:spLocks/>
          </p:cNvSpPr>
          <p:nvPr/>
        </p:nvSpPr>
        <p:spPr>
          <a:xfrm>
            <a:off x="525404" y="387478"/>
            <a:ext cx="6176289" cy="75654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GB" sz="2550" dirty="0">
                <a:solidFill>
                  <a:srgbClr val="002060"/>
                </a:solidFill>
                <a:latin typeface="Roboto Bold" panose="02000000000000000000" pitchFamily="2" charset="0"/>
                <a:ea typeface="Roboto Bold" panose="02000000000000000000" pitchFamily="2" charset="0"/>
                <a:cs typeface="Roboto Bold" panose="02000000000000000000" pitchFamily="2" charset="0"/>
              </a:rPr>
              <a:t>What is candida?</a:t>
            </a:r>
          </a:p>
        </p:txBody>
      </p:sp>
    </p:spTree>
    <p:extLst>
      <p:ext uri="{BB962C8B-B14F-4D97-AF65-F5344CB8AC3E}">
        <p14:creationId xmlns:p14="http://schemas.microsoft.com/office/powerpoint/2010/main" val="9143962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FF79D3-9CC7-A85F-0738-4865FC95D5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screen shot of a screen&#10;&#10;AI-generated content may be incorrect.">
            <a:extLst>
              <a:ext uri="{FF2B5EF4-FFF2-40B4-BE49-F238E27FC236}">
                <a16:creationId xmlns:a16="http://schemas.microsoft.com/office/drawing/2014/main" id="{7BEA9D89-81FC-D23A-B356-C3BB2E5551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72" y="1120775"/>
            <a:ext cx="7199028" cy="1987062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115883FF-C64E-D34D-6A7D-E319A7317CD2}"/>
              </a:ext>
            </a:extLst>
          </p:cNvPr>
          <p:cNvSpPr/>
          <p:nvPr/>
        </p:nvSpPr>
        <p:spPr>
          <a:xfrm>
            <a:off x="5257800" y="663575"/>
            <a:ext cx="1524000" cy="304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Mucosal Response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5ECBF51C-777E-2B67-BBC8-FEB214D0685B}"/>
              </a:ext>
            </a:extLst>
          </p:cNvPr>
          <p:cNvSpPr/>
          <p:nvPr/>
        </p:nvSpPr>
        <p:spPr>
          <a:xfrm>
            <a:off x="1752601" y="663575"/>
            <a:ext cx="1524000" cy="304800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>
                <a:solidFill>
                  <a:schemeClr val="bg1"/>
                </a:solidFill>
              </a:rPr>
              <a:t>Systemic  Response</a:t>
            </a:r>
          </a:p>
        </p:txBody>
      </p:sp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2FA4670F-2CE0-DD34-E63F-A3BF23E369A8}"/>
              </a:ext>
            </a:extLst>
          </p:cNvPr>
          <p:cNvCxnSpPr/>
          <p:nvPr/>
        </p:nvCxnSpPr>
        <p:spPr>
          <a:xfrm rot="10800000" flipH="1" flipV="1">
            <a:off x="1752601" y="815975"/>
            <a:ext cx="762000" cy="838200"/>
          </a:xfrm>
          <a:prstGeom prst="curvedConnector4">
            <a:avLst>
              <a:gd name="adj1" fmla="val -30000"/>
              <a:gd name="adj2" fmla="val 59091"/>
            </a:avLst>
          </a:prstGeom>
          <a:ln>
            <a:tailEnd type="triangle"/>
          </a:ln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CB593751-0FAE-7D1C-14DC-2F8B8F7243BF}"/>
              </a:ext>
            </a:extLst>
          </p:cNvPr>
          <p:cNvCxnSpPr>
            <a:stCxn id="6" idx="2"/>
          </p:cNvCxnSpPr>
          <p:nvPr/>
        </p:nvCxnSpPr>
        <p:spPr>
          <a:xfrm rot="10800000" flipH="1" flipV="1">
            <a:off x="5257800" y="815975"/>
            <a:ext cx="304800" cy="914400"/>
          </a:xfrm>
          <a:prstGeom prst="curvedConnector4">
            <a:avLst>
              <a:gd name="adj1" fmla="val -75000"/>
              <a:gd name="adj2" fmla="val 58333"/>
            </a:avLst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CB87CDA8-711B-EB15-AD8E-E6F1CDCA711B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224633D1-5F9B-CA04-1128-D7A868574E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37079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diagram&#10;&#10;AI-generated content may be incorrect.">
            <a:extLst>
              <a:ext uri="{FF2B5EF4-FFF2-40B4-BE49-F238E27FC236}">
                <a16:creationId xmlns:a16="http://schemas.microsoft.com/office/drawing/2014/main" id="{6EA2A477-314B-B7EC-9340-75A969589A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" b="1122"/>
          <a:stretch>
            <a:fillRect/>
          </a:stretch>
        </p:blipFill>
        <p:spPr>
          <a:xfrm>
            <a:off x="76200" y="81198"/>
            <a:ext cx="7696200" cy="4316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1993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96782" y="256229"/>
            <a:ext cx="370403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29" dirty="0">
                <a:solidFill>
                  <a:srgbClr val="162C53"/>
                </a:solidFill>
                <a:latin typeface="Gill Sans MT"/>
                <a:cs typeface="Gill Sans MT"/>
              </a:rPr>
              <a:t>Candida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43787" y="809770"/>
            <a:ext cx="0" cy="970740"/>
          </a:xfrm>
          <a:custGeom>
            <a:avLst/>
            <a:gdLst/>
            <a:ahLst/>
            <a:cxnLst/>
            <a:rect l="l" t="t" r="r" b="b"/>
            <a:pathLst>
              <a:path h="1522730">
                <a:moveTo>
                  <a:pt x="0" y="0"/>
                </a:moveTo>
                <a:lnTo>
                  <a:pt x="0" y="1522348"/>
                </a:lnTo>
              </a:path>
            </a:pathLst>
          </a:custGeom>
          <a:ln w="19050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27439" y="3106521"/>
            <a:ext cx="33397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7"/>
              </a:lnSpc>
            </a:pPr>
            <a:r>
              <a:rPr sz="510" dirty="0">
                <a:solidFill>
                  <a:srgbClr val="162C53"/>
                </a:solidFill>
                <a:latin typeface="Gill Sans MT"/>
                <a:cs typeface="Gill Sans MT"/>
              </a:rPr>
              <a:t>Breath</a:t>
            </a:r>
            <a:r>
              <a:rPr sz="510" spc="83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510" spc="-13" dirty="0">
                <a:solidFill>
                  <a:srgbClr val="162C53"/>
                </a:solidFill>
                <a:latin typeface="Gill Sans MT"/>
                <a:cs typeface="Gill Sans MT"/>
              </a:rPr>
              <a:t>Test</a:t>
            </a:r>
            <a:endParaRPr sz="510">
              <a:latin typeface="Gill Sans MT"/>
              <a:cs typeface="Gill Sans MT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2098135" y="1905031"/>
            <a:ext cx="5467802" cy="1484447"/>
            <a:chOff x="3291192" y="2866263"/>
            <a:chExt cx="8576945" cy="2328545"/>
          </a:xfrm>
        </p:grpSpPr>
        <p:sp>
          <p:nvSpPr>
            <p:cNvPr id="6" name="object 6"/>
            <p:cNvSpPr/>
            <p:nvPr/>
          </p:nvSpPr>
          <p:spPr>
            <a:xfrm>
              <a:off x="3300717" y="3524504"/>
              <a:ext cx="5804535" cy="80645"/>
            </a:xfrm>
            <a:custGeom>
              <a:avLst/>
              <a:gdLst/>
              <a:ahLst/>
              <a:cxnLst/>
              <a:rect l="l" t="t" r="r" b="b"/>
              <a:pathLst>
                <a:path w="5804534" h="80645">
                  <a:moveTo>
                    <a:pt x="0" y="80263"/>
                  </a:moveTo>
                  <a:lnTo>
                    <a:pt x="96405" y="80263"/>
                  </a:lnTo>
                </a:path>
                <a:path w="5804534" h="80645">
                  <a:moveTo>
                    <a:pt x="2859290" y="43307"/>
                  </a:moveTo>
                  <a:lnTo>
                    <a:pt x="2950222" y="43307"/>
                  </a:lnTo>
                </a:path>
                <a:path w="5804534" h="80645">
                  <a:moveTo>
                    <a:pt x="5713107" y="0"/>
                  </a:moveTo>
                  <a:lnTo>
                    <a:pt x="5804166" y="0"/>
                  </a:lnTo>
                </a:path>
              </a:pathLst>
            </a:custGeom>
            <a:ln w="19050">
              <a:solidFill>
                <a:srgbClr val="155F82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9104884" y="2866262"/>
              <a:ext cx="2762885" cy="2328545"/>
            </a:xfrm>
            <a:custGeom>
              <a:avLst/>
              <a:gdLst/>
              <a:ahLst/>
              <a:cxnLst/>
              <a:rect l="l" t="t" r="r" b="b"/>
              <a:pathLst>
                <a:path w="2762884" h="2328545">
                  <a:moveTo>
                    <a:pt x="2762885" y="466471"/>
                  </a:moveTo>
                  <a:lnTo>
                    <a:pt x="0" y="466471"/>
                  </a:lnTo>
                  <a:lnTo>
                    <a:pt x="0" y="2328303"/>
                  </a:lnTo>
                  <a:lnTo>
                    <a:pt x="2762885" y="2328303"/>
                  </a:lnTo>
                  <a:lnTo>
                    <a:pt x="2762885" y="466471"/>
                  </a:lnTo>
                  <a:close/>
                </a:path>
                <a:path w="2762884" h="2328545">
                  <a:moveTo>
                    <a:pt x="2762885" y="0"/>
                  </a:moveTo>
                  <a:lnTo>
                    <a:pt x="0" y="0"/>
                  </a:lnTo>
                  <a:lnTo>
                    <a:pt x="0" y="3073"/>
                  </a:lnTo>
                  <a:lnTo>
                    <a:pt x="2762885" y="3073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9104883" y="2869323"/>
              <a:ext cx="2762885" cy="463550"/>
            </a:xfrm>
            <a:custGeom>
              <a:avLst/>
              <a:gdLst/>
              <a:ahLst/>
              <a:cxnLst/>
              <a:rect l="l" t="t" r="r" b="b"/>
              <a:pathLst>
                <a:path w="2762884" h="463550">
                  <a:moveTo>
                    <a:pt x="2762885" y="0"/>
                  </a:moveTo>
                  <a:lnTo>
                    <a:pt x="0" y="0"/>
                  </a:lnTo>
                  <a:lnTo>
                    <a:pt x="0" y="463410"/>
                  </a:lnTo>
                  <a:lnTo>
                    <a:pt x="2762885" y="463410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384541" y="2006800"/>
            <a:ext cx="491038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Timeframe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124165" y="2415822"/>
            <a:ext cx="1011626" cy="361349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7691" marR="3239" indent="-405" algn="ctr">
              <a:spcBef>
                <a:spcPts val="64"/>
              </a:spcBef>
            </a:pPr>
            <a:r>
              <a:rPr sz="765" spc="32" dirty="0">
                <a:solidFill>
                  <a:srgbClr val="FFFFFF"/>
                </a:solidFill>
                <a:latin typeface="Gill Sans MT"/>
                <a:cs typeface="Gill Sans MT"/>
              </a:rPr>
              <a:t>Mild</a:t>
            </a:r>
            <a:r>
              <a:rPr sz="765" spc="-1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18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765" spc="-2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3-</a:t>
            </a:r>
            <a:r>
              <a:rPr sz="765" spc="45" dirty="0">
                <a:solidFill>
                  <a:srgbClr val="FFFFFF"/>
                </a:solidFill>
                <a:latin typeface="Gill Sans MT"/>
                <a:cs typeface="Gill Sans MT"/>
              </a:rPr>
              <a:t>4</a:t>
            </a:r>
            <a:r>
              <a:rPr sz="765" spc="-1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2" dirty="0">
                <a:solidFill>
                  <a:srgbClr val="FFFFFF"/>
                </a:solidFill>
                <a:latin typeface="Gill Sans MT"/>
                <a:cs typeface="Gill Sans MT"/>
              </a:rPr>
              <a:t>weeks </a:t>
            </a:r>
            <a:r>
              <a:rPr sz="765" spc="6" dirty="0">
                <a:solidFill>
                  <a:srgbClr val="FFFFFF"/>
                </a:solidFill>
                <a:latin typeface="Gill Sans MT"/>
                <a:cs typeface="Gill Sans MT"/>
              </a:rPr>
              <a:t>Moderate</a:t>
            </a:r>
            <a:r>
              <a:rPr sz="765" spc="38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18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6-</a:t>
            </a:r>
            <a:r>
              <a:rPr sz="765" spc="45" dirty="0">
                <a:solidFill>
                  <a:srgbClr val="FFFFFF"/>
                </a:solidFill>
                <a:latin typeface="Gill Sans MT"/>
                <a:cs typeface="Gill Sans MT"/>
              </a:rPr>
              <a:t>8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2" dirty="0">
                <a:solidFill>
                  <a:srgbClr val="FFFFFF"/>
                </a:solidFill>
                <a:latin typeface="Gill Sans MT"/>
                <a:cs typeface="Gill Sans MT"/>
              </a:rPr>
              <a:t>weeks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Recurrent</a:t>
            </a:r>
            <a:r>
              <a:rPr sz="765" spc="38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18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12+</a:t>
            </a:r>
            <a:r>
              <a:rPr sz="765" spc="35" dirty="0">
                <a:solidFill>
                  <a:srgbClr val="FFFFFF"/>
                </a:solidFill>
                <a:latin typeface="Gill Sans MT"/>
                <a:cs typeface="Gill Sans MT"/>
              </a:rPr>
              <a:t> weeks</a:t>
            </a:r>
            <a:endParaRPr sz="765">
              <a:latin typeface="Gill Sans MT"/>
              <a:cs typeface="Gill Sans MT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3984975" y="1939123"/>
            <a:ext cx="1761339" cy="1456111"/>
            <a:chOff x="6250940" y="2919742"/>
            <a:chExt cx="2762885" cy="2284095"/>
          </a:xfrm>
        </p:grpSpPr>
        <p:sp>
          <p:nvSpPr>
            <p:cNvPr id="12" name="object 12"/>
            <p:cNvSpPr/>
            <p:nvPr/>
          </p:nvSpPr>
          <p:spPr>
            <a:xfrm>
              <a:off x="6250940" y="3383152"/>
              <a:ext cx="2762885" cy="1820545"/>
            </a:xfrm>
            <a:custGeom>
              <a:avLst/>
              <a:gdLst/>
              <a:ahLst/>
              <a:cxnLst/>
              <a:rect l="l" t="t" r="r" b="b"/>
              <a:pathLst>
                <a:path w="2762884" h="1820545">
                  <a:moveTo>
                    <a:pt x="0" y="1820418"/>
                  </a:moveTo>
                  <a:lnTo>
                    <a:pt x="2762885" y="1820418"/>
                  </a:lnTo>
                  <a:lnTo>
                    <a:pt x="2762885" y="0"/>
                  </a:lnTo>
                  <a:lnTo>
                    <a:pt x="0" y="0"/>
                  </a:lnTo>
                  <a:lnTo>
                    <a:pt x="0" y="1820418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6250940" y="2919742"/>
              <a:ext cx="2762885" cy="463550"/>
            </a:xfrm>
            <a:custGeom>
              <a:avLst/>
              <a:gdLst/>
              <a:ahLst/>
              <a:cxnLst/>
              <a:rect l="l" t="t" r="r" b="b"/>
              <a:pathLst>
                <a:path w="2762884" h="463550">
                  <a:moveTo>
                    <a:pt x="2762885" y="0"/>
                  </a:moveTo>
                  <a:lnTo>
                    <a:pt x="0" y="0"/>
                  </a:lnTo>
                  <a:lnTo>
                    <a:pt x="0" y="463410"/>
                  </a:lnTo>
                  <a:lnTo>
                    <a:pt x="2762885" y="463410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4671293" y="2068785"/>
            <a:ext cx="389430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Week</a:t>
            </a:r>
            <a:r>
              <a:rPr sz="765" spc="-4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16" dirty="0">
                <a:solidFill>
                  <a:srgbClr val="FFFFFF"/>
                </a:solidFill>
                <a:latin typeface="Gill Sans MT"/>
                <a:cs typeface="Gill Sans MT"/>
              </a:rPr>
              <a:t>4+</a:t>
            </a:r>
            <a:endParaRPr sz="765">
              <a:latin typeface="Gill Sans MT"/>
              <a:cs typeface="Gill Sans MT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2165666" y="1950612"/>
            <a:ext cx="1761339" cy="1436275"/>
            <a:chOff x="3397122" y="2937764"/>
            <a:chExt cx="2762885" cy="2252980"/>
          </a:xfrm>
        </p:grpSpPr>
        <p:sp>
          <p:nvSpPr>
            <p:cNvPr id="16" name="object 16"/>
            <p:cNvSpPr/>
            <p:nvPr/>
          </p:nvSpPr>
          <p:spPr>
            <a:xfrm>
              <a:off x="3397123" y="2937763"/>
              <a:ext cx="2762885" cy="2252980"/>
            </a:xfrm>
            <a:custGeom>
              <a:avLst/>
              <a:gdLst/>
              <a:ahLst/>
              <a:cxnLst/>
              <a:rect l="l" t="t" r="r" b="b"/>
              <a:pathLst>
                <a:path w="2762885" h="2252979">
                  <a:moveTo>
                    <a:pt x="2762885" y="468376"/>
                  </a:moveTo>
                  <a:lnTo>
                    <a:pt x="0" y="468376"/>
                  </a:lnTo>
                  <a:lnTo>
                    <a:pt x="0" y="2252726"/>
                  </a:lnTo>
                  <a:lnTo>
                    <a:pt x="2762885" y="2252726"/>
                  </a:lnTo>
                  <a:lnTo>
                    <a:pt x="2762885" y="468376"/>
                  </a:lnTo>
                  <a:close/>
                </a:path>
                <a:path w="2762885" h="2252979">
                  <a:moveTo>
                    <a:pt x="2762885" y="0"/>
                  </a:moveTo>
                  <a:lnTo>
                    <a:pt x="0" y="0"/>
                  </a:lnTo>
                  <a:lnTo>
                    <a:pt x="0" y="4965"/>
                  </a:lnTo>
                  <a:lnTo>
                    <a:pt x="2762885" y="4965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3397122" y="2942729"/>
              <a:ext cx="2762885" cy="463550"/>
            </a:xfrm>
            <a:custGeom>
              <a:avLst/>
              <a:gdLst/>
              <a:ahLst/>
              <a:cxnLst/>
              <a:rect l="l" t="t" r="r" b="b"/>
              <a:pathLst>
                <a:path w="2762885" h="463550">
                  <a:moveTo>
                    <a:pt x="2762885" y="0"/>
                  </a:moveTo>
                  <a:lnTo>
                    <a:pt x="0" y="0"/>
                  </a:lnTo>
                  <a:lnTo>
                    <a:pt x="0" y="463410"/>
                  </a:lnTo>
                  <a:lnTo>
                    <a:pt x="2762885" y="463410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2828992" y="2071651"/>
            <a:ext cx="415742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Week</a:t>
            </a:r>
            <a:r>
              <a:rPr sz="765" spc="-3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2-</a:t>
            </a: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4</a:t>
            </a:r>
            <a:endParaRPr sz="765">
              <a:latin typeface="Gill Sans MT"/>
              <a:cs typeface="Gill Sans MT"/>
            </a:endParaRPr>
          </a:p>
        </p:txBody>
      </p:sp>
      <p:grpSp>
        <p:nvGrpSpPr>
          <p:cNvPr id="19" name="object 19"/>
          <p:cNvGrpSpPr/>
          <p:nvPr/>
        </p:nvGrpSpPr>
        <p:grpSpPr>
          <a:xfrm>
            <a:off x="342868" y="1947706"/>
            <a:ext cx="1769840" cy="1465016"/>
            <a:chOff x="537832" y="2933204"/>
            <a:chExt cx="2776220" cy="2298065"/>
          </a:xfrm>
        </p:grpSpPr>
        <p:sp>
          <p:nvSpPr>
            <p:cNvPr id="20" name="object 20"/>
            <p:cNvSpPr/>
            <p:nvPr/>
          </p:nvSpPr>
          <p:spPr>
            <a:xfrm>
              <a:off x="537832" y="2948812"/>
              <a:ext cx="2762885" cy="2282825"/>
            </a:xfrm>
            <a:custGeom>
              <a:avLst/>
              <a:gdLst/>
              <a:ahLst/>
              <a:cxnLst/>
              <a:rect l="l" t="t" r="r" b="b"/>
              <a:pathLst>
                <a:path w="2762885" h="2282825">
                  <a:moveTo>
                    <a:pt x="2762885" y="0"/>
                  </a:moveTo>
                  <a:lnTo>
                    <a:pt x="0" y="0"/>
                  </a:lnTo>
                  <a:lnTo>
                    <a:pt x="0" y="2282444"/>
                  </a:lnTo>
                  <a:lnTo>
                    <a:pt x="2762885" y="2282444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1" name="object 21"/>
            <p:cNvSpPr/>
            <p:nvPr/>
          </p:nvSpPr>
          <p:spPr>
            <a:xfrm>
              <a:off x="550875" y="2933204"/>
              <a:ext cx="2762885" cy="463550"/>
            </a:xfrm>
            <a:custGeom>
              <a:avLst/>
              <a:gdLst/>
              <a:ahLst/>
              <a:cxnLst/>
              <a:rect l="l" t="t" r="r" b="b"/>
              <a:pathLst>
                <a:path w="2762885" h="463550">
                  <a:moveTo>
                    <a:pt x="2762885" y="0"/>
                  </a:moveTo>
                  <a:lnTo>
                    <a:pt x="0" y="0"/>
                  </a:lnTo>
                  <a:lnTo>
                    <a:pt x="0" y="463410"/>
                  </a:lnTo>
                  <a:lnTo>
                    <a:pt x="2762885" y="463410"/>
                  </a:lnTo>
                  <a:lnTo>
                    <a:pt x="2762885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2" name="object 22"/>
          <p:cNvSpPr txBox="1"/>
          <p:nvPr/>
        </p:nvSpPr>
        <p:spPr>
          <a:xfrm>
            <a:off x="976246" y="2067036"/>
            <a:ext cx="464320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Week</a:t>
            </a:r>
            <a:r>
              <a:rPr sz="765" spc="-32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45" dirty="0">
                <a:solidFill>
                  <a:srgbClr val="FFFFFF"/>
                </a:solidFill>
                <a:latin typeface="Gill Sans MT"/>
                <a:cs typeface="Gill Sans MT"/>
              </a:rPr>
              <a:t>1</a:t>
            </a:r>
            <a:r>
              <a:rPr sz="765" spc="-2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38" dirty="0">
                <a:solidFill>
                  <a:srgbClr val="FFFFFF"/>
                </a:solidFill>
                <a:latin typeface="Gill Sans MT"/>
                <a:cs typeface="Gill Sans MT"/>
              </a:rPr>
              <a:t>-</a:t>
            </a:r>
            <a:r>
              <a:rPr sz="765" spc="-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2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11807" y="2334212"/>
            <a:ext cx="1592128" cy="1003311"/>
          </a:xfrm>
          <a:prstGeom prst="rect">
            <a:avLst/>
          </a:prstGeom>
        </p:spPr>
        <p:txBody>
          <a:bodyPr vert="horz" wrap="square" lIns="0" tIns="36028" rIns="0" bIns="0" rtlCol="0">
            <a:spAutoFit/>
          </a:bodyPr>
          <a:lstStyle/>
          <a:p>
            <a:pPr marL="8096" marR="3239" algn="ctr">
              <a:lnSpc>
                <a:spcPct val="75800"/>
              </a:lnSpc>
              <a:spcBef>
                <a:spcPts val="284"/>
              </a:spcBef>
            </a:pP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Candidase</a:t>
            </a:r>
            <a:r>
              <a:rPr sz="765" spc="2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6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6" dirty="0">
                <a:solidFill>
                  <a:srgbClr val="FFFFFF"/>
                </a:solidFill>
                <a:latin typeface="Gill Sans MT"/>
                <a:cs typeface="Gill Sans MT"/>
              </a:rPr>
              <a:t>+</a:t>
            </a:r>
            <a:r>
              <a:rPr sz="765" spc="1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6" dirty="0">
                <a:solidFill>
                  <a:srgbClr val="FFFFFF"/>
                </a:solidFill>
                <a:latin typeface="Gill Sans MT"/>
                <a:cs typeface="Gill Sans MT"/>
              </a:rPr>
              <a:t>Digestive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45" dirty="0">
                <a:solidFill>
                  <a:srgbClr val="FFFFFF"/>
                </a:solidFill>
                <a:latin typeface="Gill Sans MT"/>
                <a:cs typeface="Gill Sans MT"/>
              </a:rPr>
              <a:t>Enzyme</a:t>
            </a:r>
            <a:r>
              <a:rPr sz="765" spc="1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32" dirty="0">
                <a:solidFill>
                  <a:srgbClr val="FFFFFF"/>
                </a:solidFill>
                <a:latin typeface="Gill Sans MT"/>
                <a:cs typeface="Gill Sans MT"/>
              </a:rPr>
              <a:t>+ </a:t>
            </a:r>
            <a:r>
              <a:rPr sz="765" spc="35" dirty="0">
                <a:solidFill>
                  <a:srgbClr val="FFFFFF"/>
                </a:solidFill>
                <a:latin typeface="Gill Sans MT"/>
                <a:cs typeface="Gill Sans MT"/>
              </a:rPr>
              <a:t>Antifungals</a:t>
            </a:r>
            <a:endParaRPr sz="765">
              <a:latin typeface="Gill Sans MT"/>
              <a:cs typeface="Gill Sans MT"/>
            </a:endParaRPr>
          </a:p>
          <a:p>
            <a:pPr algn="ctr">
              <a:lnSpc>
                <a:spcPts val="806"/>
              </a:lnSpc>
              <a:spcBef>
                <a:spcPts val="491"/>
              </a:spcBef>
            </a:pP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Dietary</a:t>
            </a:r>
            <a:r>
              <a:rPr sz="765" spc="-22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Adjustment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18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67" dirty="0">
                <a:solidFill>
                  <a:srgbClr val="FFFFFF"/>
                </a:solidFill>
                <a:latin typeface="Gill Sans MT"/>
                <a:cs typeface="Gill Sans MT"/>
              </a:rPr>
              <a:t>LOW</a:t>
            </a:r>
            <a:r>
              <a:rPr sz="765" spc="-1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5" dirty="0">
                <a:solidFill>
                  <a:srgbClr val="FFFFFF"/>
                </a:solidFill>
                <a:latin typeface="Gill Sans MT"/>
                <a:cs typeface="Gill Sans MT"/>
              </a:rPr>
              <a:t>sugar,</a:t>
            </a:r>
            <a:endParaRPr sz="765">
              <a:latin typeface="Gill Sans MT"/>
              <a:cs typeface="Gill Sans MT"/>
            </a:endParaRPr>
          </a:p>
          <a:p>
            <a:pPr marL="810" algn="ctr">
              <a:lnSpc>
                <a:spcPts val="806"/>
              </a:lnSpc>
            </a:pP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instead</a:t>
            </a:r>
            <a:r>
              <a:rPr sz="765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of</a:t>
            </a:r>
            <a:r>
              <a:rPr sz="765" spc="-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no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sugar</a:t>
            </a:r>
            <a:endParaRPr sz="765">
              <a:latin typeface="Gill Sans MT"/>
              <a:cs typeface="Gill Sans MT"/>
            </a:endParaRPr>
          </a:p>
          <a:p>
            <a:pPr marL="40076" marR="35218" algn="ctr">
              <a:lnSpc>
                <a:spcPct val="152500"/>
              </a:lnSpc>
              <a:spcBef>
                <a:spcPts val="10"/>
              </a:spcBef>
            </a:pP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If</a:t>
            </a:r>
            <a:r>
              <a:rPr sz="765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Herx:</a:t>
            </a:r>
            <a:r>
              <a:rPr sz="765" spc="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Lower</a:t>
            </a:r>
            <a:r>
              <a:rPr sz="765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dose</a:t>
            </a:r>
            <a:r>
              <a:rPr sz="765" spc="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temporarily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Add</a:t>
            </a:r>
            <a:r>
              <a:rPr sz="765" spc="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binders</a:t>
            </a: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(charcoal,</a:t>
            </a:r>
            <a:r>
              <a:rPr sz="765" spc="22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chlorella)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Support</a:t>
            </a:r>
            <a:r>
              <a:rPr sz="765" spc="7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the</a:t>
            </a:r>
            <a:r>
              <a:rPr sz="765" spc="5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liver</a:t>
            </a:r>
            <a:r>
              <a:rPr sz="765" spc="7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26" dirty="0">
                <a:solidFill>
                  <a:srgbClr val="FFFFFF"/>
                </a:solidFill>
                <a:latin typeface="Gill Sans MT"/>
                <a:cs typeface="Gill Sans MT"/>
              </a:rPr>
              <a:t>(NAC,</a:t>
            </a:r>
            <a:r>
              <a:rPr sz="765" spc="5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milk</a:t>
            </a:r>
            <a:r>
              <a:rPr sz="765" spc="61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thistle)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749001" y="435747"/>
            <a:ext cx="1790486" cy="147973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29956" rIns="0" bIns="0" rtlCol="0">
            <a:spAutoFit/>
          </a:bodyPr>
          <a:lstStyle/>
          <a:p>
            <a:pPr marL="421815">
              <a:spcBef>
                <a:spcPts val="236"/>
              </a:spcBef>
            </a:pPr>
            <a:r>
              <a:rPr sz="765" spc="-45" dirty="0">
                <a:solidFill>
                  <a:srgbClr val="FFFFFF"/>
                </a:solidFill>
                <a:latin typeface="Gill Sans MT"/>
                <a:cs typeface="Gill Sans MT"/>
              </a:rPr>
              <a:t>DX:</a:t>
            </a:r>
            <a:r>
              <a:rPr sz="765" spc="-2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2" dirty="0">
                <a:solidFill>
                  <a:srgbClr val="FFFFFF"/>
                </a:solidFill>
                <a:latin typeface="Gill Sans MT"/>
                <a:cs typeface="Gill Sans MT"/>
              </a:rPr>
              <a:t>Intestinal</a:t>
            </a:r>
            <a:r>
              <a:rPr sz="765" spc="-2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Candida</a:t>
            </a:r>
            <a:endParaRPr sz="765">
              <a:latin typeface="Gill Sans MT"/>
              <a:cs typeface="Gill Sans MT"/>
            </a:endParaRPr>
          </a:p>
        </p:txBody>
      </p:sp>
      <p:grpSp>
        <p:nvGrpSpPr>
          <p:cNvPr id="25" name="object 25"/>
          <p:cNvGrpSpPr/>
          <p:nvPr/>
        </p:nvGrpSpPr>
        <p:grpSpPr>
          <a:xfrm>
            <a:off x="0" y="3954271"/>
            <a:ext cx="7772400" cy="495491"/>
            <a:chOff x="0" y="6080759"/>
            <a:chExt cx="12192000" cy="777240"/>
          </a:xfrm>
        </p:grpSpPr>
        <p:sp>
          <p:nvSpPr>
            <p:cNvPr id="26" name="object 26"/>
            <p:cNvSpPr/>
            <p:nvPr/>
          </p:nvSpPr>
          <p:spPr>
            <a:xfrm>
              <a:off x="0" y="6080759"/>
              <a:ext cx="12192000" cy="777240"/>
            </a:xfrm>
            <a:custGeom>
              <a:avLst/>
              <a:gdLst/>
              <a:ahLst/>
              <a:cxnLst/>
              <a:rect l="l" t="t" r="r" b="b"/>
              <a:pathLst>
                <a:path w="12192000" h="777240">
                  <a:moveTo>
                    <a:pt x="12192000" y="0"/>
                  </a:moveTo>
                  <a:lnTo>
                    <a:pt x="0" y="0"/>
                  </a:lnTo>
                  <a:lnTo>
                    <a:pt x="0" y="777239"/>
                  </a:lnTo>
                  <a:lnTo>
                    <a:pt x="12192000" y="77723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2E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7" name="object 27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1890" y="6450361"/>
              <a:ext cx="138818" cy="220300"/>
            </a:xfrm>
            <a:prstGeom prst="rect">
              <a:avLst/>
            </a:prstGeom>
          </p:spPr>
        </p:pic>
        <p:pic>
          <p:nvPicPr>
            <p:cNvPr id="28" name="object 28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4491" y="6453228"/>
              <a:ext cx="180733" cy="214849"/>
            </a:xfrm>
            <a:prstGeom prst="rect">
              <a:avLst/>
            </a:prstGeom>
          </p:spPr>
        </p:pic>
        <p:sp>
          <p:nvSpPr>
            <p:cNvPr id="29" name="object 29"/>
            <p:cNvSpPr/>
            <p:nvPr/>
          </p:nvSpPr>
          <p:spPr>
            <a:xfrm>
              <a:off x="9919576" y="6453238"/>
              <a:ext cx="575310" cy="215265"/>
            </a:xfrm>
            <a:custGeom>
              <a:avLst/>
              <a:gdLst/>
              <a:ahLst/>
              <a:cxnLst/>
              <a:rect l="l" t="t" r="r" b="b"/>
              <a:pathLst>
                <a:path w="575309" h="215265">
                  <a:moveTo>
                    <a:pt x="153200" y="166547"/>
                  </a:moveTo>
                  <a:lnTo>
                    <a:pt x="150571" y="164249"/>
                  </a:lnTo>
                  <a:lnTo>
                    <a:pt x="77228" y="164249"/>
                  </a:lnTo>
                  <a:lnTo>
                    <a:pt x="76034" y="163398"/>
                  </a:lnTo>
                  <a:lnTo>
                    <a:pt x="76365" y="159931"/>
                  </a:lnTo>
                  <a:lnTo>
                    <a:pt x="149364" y="49745"/>
                  </a:lnTo>
                  <a:lnTo>
                    <a:pt x="150533" y="44259"/>
                  </a:lnTo>
                  <a:lnTo>
                    <a:pt x="150533" y="889"/>
                  </a:lnTo>
                  <a:lnTo>
                    <a:pt x="146735" y="0"/>
                  </a:lnTo>
                  <a:lnTo>
                    <a:pt x="5956" y="0"/>
                  </a:lnTo>
                  <a:lnTo>
                    <a:pt x="3289" y="2298"/>
                  </a:lnTo>
                  <a:lnTo>
                    <a:pt x="3289" y="48006"/>
                  </a:lnTo>
                  <a:lnTo>
                    <a:pt x="5892" y="50634"/>
                  </a:lnTo>
                  <a:lnTo>
                    <a:pt x="75704" y="50634"/>
                  </a:lnTo>
                  <a:lnTo>
                    <a:pt x="76593" y="51485"/>
                  </a:lnTo>
                  <a:lnTo>
                    <a:pt x="76327" y="54660"/>
                  </a:lnTo>
                  <a:lnTo>
                    <a:pt x="1498" y="168846"/>
                  </a:lnTo>
                  <a:lnTo>
                    <a:pt x="0" y="172643"/>
                  </a:lnTo>
                  <a:lnTo>
                    <a:pt x="0" y="212229"/>
                  </a:lnTo>
                  <a:lnTo>
                    <a:pt x="4102" y="214845"/>
                  </a:lnTo>
                  <a:lnTo>
                    <a:pt x="147332" y="214845"/>
                  </a:lnTo>
                  <a:lnTo>
                    <a:pt x="150571" y="214845"/>
                  </a:lnTo>
                  <a:lnTo>
                    <a:pt x="153200" y="212267"/>
                  </a:lnTo>
                  <a:lnTo>
                    <a:pt x="153200" y="166547"/>
                  </a:lnTo>
                  <a:close/>
                </a:path>
                <a:path w="575309" h="215265">
                  <a:moveTo>
                    <a:pt x="352717" y="1765"/>
                  </a:moveTo>
                  <a:lnTo>
                    <a:pt x="351256" y="38"/>
                  </a:lnTo>
                  <a:lnTo>
                    <a:pt x="291414" y="38"/>
                  </a:lnTo>
                  <a:lnTo>
                    <a:pt x="290842" y="2616"/>
                  </a:lnTo>
                  <a:lnTo>
                    <a:pt x="260591" y="84480"/>
                  </a:lnTo>
                  <a:lnTo>
                    <a:pt x="259422" y="85039"/>
                  </a:lnTo>
                  <a:lnTo>
                    <a:pt x="257632" y="85039"/>
                  </a:lnTo>
                  <a:lnTo>
                    <a:pt x="256463" y="84442"/>
                  </a:lnTo>
                  <a:lnTo>
                    <a:pt x="225348" y="38"/>
                  </a:lnTo>
                  <a:lnTo>
                    <a:pt x="165798" y="38"/>
                  </a:lnTo>
                  <a:lnTo>
                    <a:pt x="164325" y="1765"/>
                  </a:lnTo>
                  <a:lnTo>
                    <a:pt x="164325" y="4635"/>
                  </a:lnTo>
                  <a:lnTo>
                    <a:pt x="208013" y="105829"/>
                  </a:lnTo>
                  <a:lnTo>
                    <a:pt x="228879" y="130683"/>
                  </a:lnTo>
                  <a:lnTo>
                    <a:pt x="228879" y="212191"/>
                  </a:lnTo>
                  <a:lnTo>
                    <a:pt x="231203" y="214807"/>
                  </a:lnTo>
                  <a:lnTo>
                    <a:pt x="285457" y="214807"/>
                  </a:lnTo>
                  <a:lnTo>
                    <a:pt x="288086" y="212229"/>
                  </a:lnTo>
                  <a:lnTo>
                    <a:pt x="288086" y="130683"/>
                  </a:lnTo>
                  <a:lnTo>
                    <a:pt x="293839" y="127444"/>
                  </a:lnTo>
                  <a:lnTo>
                    <a:pt x="352158" y="6083"/>
                  </a:lnTo>
                  <a:lnTo>
                    <a:pt x="352717" y="4673"/>
                  </a:lnTo>
                  <a:lnTo>
                    <a:pt x="352717" y="1765"/>
                  </a:lnTo>
                  <a:close/>
                </a:path>
                <a:path w="575309" h="215265">
                  <a:moveTo>
                    <a:pt x="575284" y="4914"/>
                  </a:moveTo>
                  <a:lnTo>
                    <a:pt x="570280" y="0"/>
                  </a:lnTo>
                  <a:lnTo>
                    <a:pt x="524535" y="0"/>
                  </a:lnTo>
                  <a:lnTo>
                    <a:pt x="520141" y="3187"/>
                  </a:lnTo>
                  <a:lnTo>
                    <a:pt x="474383" y="81826"/>
                  </a:lnTo>
                  <a:lnTo>
                    <a:pt x="472046" y="85293"/>
                  </a:lnTo>
                  <a:lnTo>
                    <a:pt x="469658" y="85293"/>
                  </a:lnTo>
                  <a:lnTo>
                    <a:pt x="421843" y="3187"/>
                  </a:lnTo>
                  <a:lnTo>
                    <a:pt x="417449" y="0"/>
                  </a:lnTo>
                  <a:lnTo>
                    <a:pt x="371690" y="0"/>
                  </a:lnTo>
                  <a:lnTo>
                    <a:pt x="366699" y="4914"/>
                  </a:lnTo>
                  <a:lnTo>
                    <a:pt x="366699" y="214566"/>
                  </a:lnTo>
                  <a:lnTo>
                    <a:pt x="369087" y="214845"/>
                  </a:lnTo>
                  <a:lnTo>
                    <a:pt x="422148" y="214845"/>
                  </a:lnTo>
                  <a:lnTo>
                    <a:pt x="423913" y="212229"/>
                  </a:lnTo>
                  <a:lnTo>
                    <a:pt x="423900" y="100025"/>
                  </a:lnTo>
                  <a:lnTo>
                    <a:pt x="426275" y="100025"/>
                  </a:lnTo>
                  <a:lnTo>
                    <a:pt x="454761" y="146583"/>
                  </a:lnTo>
                  <a:lnTo>
                    <a:pt x="457390" y="148323"/>
                  </a:lnTo>
                  <a:lnTo>
                    <a:pt x="484682" y="148323"/>
                  </a:lnTo>
                  <a:lnTo>
                    <a:pt x="487337" y="146583"/>
                  </a:lnTo>
                  <a:lnTo>
                    <a:pt x="489610" y="142824"/>
                  </a:lnTo>
                  <a:lnTo>
                    <a:pt x="515442" y="100584"/>
                  </a:lnTo>
                  <a:lnTo>
                    <a:pt x="515442" y="100025"/>
                  </a:lnTo>
                  <a:lnTo>
                    <a:pt x="517804" y="100025"/>
                  </a:lnTo>
                  <a:lnTo>
                    <a:pt x="517804" y="213956"/>
                  </a:lnTo>
                  <a:lnTo>
                    <a:pt x="519861" y="214845"/>
                  </a:lnTo>
                  <a:lnTo>
                    <a:pt x="572681" y="214845"/>
                  </a:lnTo>
                  <a:lnTo>
                    <a:pt x="575284" y="213106"/>
                  </a:lnTo>
                  <a:lnTo>
                    <a:pt x="575284" y="4914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0" name="object 30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0449" y="6450361"/>
              <a:ext cx="138779" cy="220300"/>
            </a:xfrm>
            <a:prstGeom prst="rect">
              <a:avLst/>
            </a:prstGeom>
          </p:spPr>
        </p:pic>
        <p:pic>
          <p:nvPicPr>
            <p:cNvPr id="31" name="object 31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8432" y="6450361"/>
              <a:ext cx="307511" cy="220336"/>
            </a:xfrm>
            <a:prstGeom prst="rect">
              <a:avLst/>
            </a:prstGeom>
          </p:spPr>
        </p:pic>
        <p:sp>
          <p:nvSpPr>
            <p:cNvPr id="32" name="object 32"/>
            <p:cNvSpPr/>
            <p:nvPr/>
          </p:nvSpPr>
          <p:spPr>
            <a:xfrm>
              <a:off x="11065333" y="6453228"/>
              <a:ext cx="60325" cy="215265"/>
            </a:xfrm>
            <a:custGeom>
              <a:avLst/>
              <a:gdLst/>
              <a:ahLst/>
              <a:cxnLst/>
              <a:rect l="l" t="t" r="r" b="b"/>
              <a:pathLst>
                <a:path w="60325" h="215265">
                  <a:moveTo>
                    <a:pt x="57211" y="0"/>
                  </a:moveTo>
                  <a:lnTo>
                    <a:pt x="2633" y="0"/>
                  </a:lnTo>
                  <a:lnTo>
                    <a:pt x="0" y="2303"/>
                  </a:lnTo>
                  <a:lnTo>
                    <a:pt x="0" y="212229"/>
                  </a:lnTo>
                  <a:lnTo>
                    <a:pt x="2633" y="214849"/>
                  </a:lnTo>
                  <a:lnTo>
                    <a:pt x="53980" y="214814"/>
                  </a:lnTo>
                  <a:lnTo>
                    <a:pt x="57211" y="214814"/>
                  </a:lnTo>
                  <a:lnTo>
                    <a:pt x="59845" y="212229"/>
                  </a:lnTo>
                  <a:lnTo>
                    <a:pt x="59844" y="2303"/>
                  </a:lnTo>
                  <a:lnTo>
                    <a:pt x="57211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33" name="object 33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313268" y="6453228"/>
              <a:ext cx="180760" cy="214849"/>
            </a:xfrm>
            <a:prstGeom prst="rect">
              <a:avLst/>
            </a:prstGeom>
          </p:spPr>
        </p:pic>
        <p:pic>
          <p:nvPicPr>
            <p:cNvPr id="34" name="object 34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150701" y="6450361"/>
              <a:ext cx="138779" cy="220300"/>
            </a:xfrm>
            <a:prstGeom prst="rect">
              <a:avLst/>
            </a:prstGeom>
          </p:spPr>
        </p:pic>
        <p:pic>
          <p:nvPicPr>
            <p:cNvPr id="35" name="object 35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16051" y="6445369"/>
              <a:ext cx="369838" cy="225293"/>
            </a:xfrm>
            <a:prstGeom prst="rect">
              <a:avLst/>
            </a:prstGeom>
          </p:spPr>
        </p:pic>
      </p:grpSp>
      <p:sp>
        <p:nvSpPr>
          <p:cNvPr id="36" name="object 36"/>
          <p:cNvSpPr txBox="1"/>
          <p:nvPr/>
        </p:nvSpPr>
        <p:spPr>
          <a:xfrm>
            <a:off x="393154" y="4066842"/>
            <a:ext cx="2683907" cy="243881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383" spc="-6" dirty="0">
                <a:latin typeface="Calibri"/>
                <a:cs typeface="Calibri"/>
              </a:rPr>
              <a:t>Disclaimer</a:t>
            </a:r>
            <a:endParaRPr sz="383">
              <a:latin typeface="Calibri"/>
              <a:cs typeface="Calibri"/>
            </a:endParaRPr>
          </a:p>
          <a:p>
            <a:pPr marL="8096" marR="244507"/>
            <a:r>
              <a:rPr sz="383" dirty="0">
                <a:latin typeface="Calibri"/>
                <a:cs typeface="Calibri"/>
              </a:rPr>
              <a:t>This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information</a:t>
            </a:r>
            <a:r>
              <a:rPr sz="383" spc="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provided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for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educational</a:t>
            </a:r>
            <a:r>
              <a:rPr sz="383" spc="4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purposes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only</a:t>
            </a:r>
            <a:r>
              <a:rPr sz="383" spc="32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and</a:t>
            </a:r>
            <a:r>
              <a:rPr sz="383" spc="54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does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not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substitute</a:t>
            </a:r>
            <a:r>
              <a:rPr sz="383" spc="80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for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professional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medical</a:t>
            </a:r>
            <a:r>
              <a:rPr sz="383" spc="13" dirty="0">
                <a:latin typeface="Calibri"/>
                <a:cs typeface="Calibri"/>
              </a:rPr>
              <a:t> </a:t>
            </a:r>
            <a:r>
              <a:rPr sz="383" spc="-6" dirty="0">
                <a:latin typeface="Calibri"/>
                <a:cs typeface="Calibri"/>
              </a:rPr>
              <a:t>advice.</a:t>
            </a:r>
            <a:r>
              <a:rPr sz="383" spc="31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Please</a:t>
            </a:r>
            <a:r>
              <a:rPr sz="383" spc="6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consult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</a:t>
            </a:r>
            <a:r>
              <a:rPr sz="383" spc="8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medical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professional</a:t>
            </a:r>
            <a:r>
              <a:rPr sz="383" spc="1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or</a:t>
            </a:r>
            <a:r>
              <a:rPr sz="383" spc="54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healthcare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provider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for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immediate</a:t>
            </a:r>
            <a:r>
              <a:rPr sz="383" spc="64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medical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advice,</a:t>
            </a:r>
            <a:r>
              <a:rPr sz="383" spc="7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diagnoses,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or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spc="-6" dirty="0">
                <a:latin typeface="Calibri"/>
                <a:cs typeface="Calibri"/>
              </a:rPr>
              <a:t>treatment.</a:t>
            </a:r>
            <a:endParaRPr sz="383">
              <a:latin typeface="Calibri"/>
              <a:cs typeface="Calibri"/>
            </a:endParaRPr>
          </a:p>
          <a:p>
            <a:pPr marL="8096"/>
            <a:r>
              <a:rPr sz="383" dirty="0">
                <a:latin typeface="Calibri"/>
                <a:cs typeface="Calibri"/>
              </a:rPr>
              <a:t>These</a:t>
            </a:r>
            <a:r>
              <a:rPr sz="383" spc="2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clinical</a:t>
            </a:r>
            <a:r>
              <a:rPr sz="383" spc="2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trees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are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guidelines</a:t>
            </a:r>
            <a:r>
              <a:rPr sz="383" spc="1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only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-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and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practitioners</a:t>
            </a:r>
            <a:r>
              <a:rPr sz="383" spc="1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should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discern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and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make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their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own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judgements</a:t>
            </a:r>
            <a:r>
              <a:rPr sz="383" spc="2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regarding</a:t>
            </a:r>
            <a:r>
              <a:rPr sz="383" spc="2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patient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spc="-6" dirty="0">
                <a:latin typeface="Calibri"/>
                <a:cs typeface="Calibri"/>
              </a:rPr>
              <a:t>care.</a:t>
            </a:r>
            <a:endParaRPr sz="383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350989" y="2276891"/>
            <a:ext cx="1403890" cy="346794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 marR="3239" indent="109704">
              <a:lnSpc>
                <a:spcPct val="152500"/>
              </a:lnSpc>
              <a:spcBef>
                <a:spcPts val="64"/>
              </a:spcBef>
            </a:pP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Prokinetics</a:t>
            </a:r>
            <a:r>
              <a:rPr sz="765" spc="13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Between</a:t>
            </a:r>
            <a:r>
              <a:rPr sz="765" spc="108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51" dirty="0">
                <a:solidFill>
                  <a:srgbClr val="FFFFFF"/>
                </a:solidFill>
                <a:latin typeface="Gill Sans MT"/>
                <a:cs typeface="Gill Sans MT"/>
              </a:rPr>
              <a:t>Meals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Add</a:t>
            </a:r>
            <a:r>
              <a:rPr sz="765" spc="22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2" dirty="0">
                <a:solidFill>
                  <a:srgbClr val="FFFFFF"/>
                </a:solidFill>
                <a:latin typeface="Gill Sans MT"/>
                <a:cs typeface="Gill Sans MT"/>
              </a:rPr>
              <a:t>Biofilm</a:t>
            </a:r>
            <a:r>
              <a:rPr sz="765" spc="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protocol</a:t>
            </a: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45" dirty="0">
                <a:solidFill>
                  <a:srgbClr val="FFFFFF"/>
                </a:solidFill>
                <a:latin typeface="Gill Sans MT"/>
                <a:cs typeface="Gill Sans MT"/>
              </a:rPr>
              <a:t>if</a:t>
            </a:r>
            <a:r>
              <a:rPr sz="765" spc="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indicated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184304" y="2267175"/>
            <a:ext cx="1363004" cy="819551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189857" marR="184190" indent="405" algn="ctr">
              <a:lnSpc>
                <a:spcPct val="152500"/>
              </a:lnSpc>
              <a:spcBef>
                <a:spcPts val="64"/>
              </a:spcBef>
            </a:pP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Inhibiting</a:t>
            </a:r>
            <a:r>
              <a:rPr sz="765" spc="-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regrowth </a:t>
            </a: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Candidase</a:t>
            </a:r>
            <a:r>
              <a:rPr sz="765" spc="-10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Pro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+</a:t>
            </a:r>
            <a:r>
              <a:rPr sz="765" spc="-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Diet</a:t>
            </a:r>
            <a:r>
              <a:rPr sz="765" spc="-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32" dirty="0">
                <a:solidFill>
                  <a:srgbClr val="FFFFFF"/>
                </a:solidFill>
                <a:latin typeface="Gill Sans MT"/>
                <a:cs typeface="Gill Sans MT"/>
              </a:rPr>
              <a:t>+</a:t>
            </a:r>
            <a:endParaRPr sz="765">
              <a:latin typeface="Gill Sans MT"/>
              <a:cs typeface="Gill Sans MT"/>
            </a:endParaRPr>
          </a:p>
          <a:p>
            <a:pPr marL="405" algn="ctr">
              <a:lnSpc>
                <a:spcPts val="813"/>
              </a:lnSpc>
              <a:spcBef>
                <a:spcPts val="481"/>
              </a:spcBef>
            </a:pPr>
            <a:r>
              <a:rPr sz="765" spc="48" dirty="0">
                <a:solidFill>
                  <a:srgbClr val="FFFFFF"/>
                </a:solidFill>
                <a:latin typeface="Calibri"/>
                <a:cs typeface="Calibri"/>
              </a:rPr>
              <a:t>S.</a:t>
            </a:r>
            <a:r>
              <a:rPr sz="765" spc="26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65" spc="6" dirty="0">
                <a:solidFill>
                  <a:srgbClr val="FFFFFF"/>
                </a:solidFill>
                <a:latin typeface="Calibri"/>
                <a:cs typeface="Calibri"/>
              </a:rPr>
              <a:t>boulardii,</a:t>
            </a:r>
            <a:r>
              <a:rPr sz="765" spc="4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65" spc="45" dirty="0">
                <a:solidFill>
                  <a:srgbClr val="FFFFFF"/>
                </a:solidFill>
                <a:latin typeface="Calibri"/>
                <a:cs typeface="Calibri"/>
              </a:rPr>
              <a:t>L.</a:t>
            </a:r>
            <a:r>
              <a:rPr sz="765" spc="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65" spc="6" dirty="0">
                <a:solidFill>
                  <a:srgbClr val="FFFFFF"/>
                </a:solidFill>
                <a:latin typeface="Calibri"/>
                <a:cs typeface="Calibri"/>
              </a:rPr>
              <a:t>plantarum,</a:t>
            </a:r>
            <a:r>
              <a:rPr sz="765" spc="48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Calibri"/>
                <a:cs typeface="Calibri"/>
              </a:rPr>
              <a:t>L.</a:t>
            </a:r>
            <a:endParaRPr sz="765">
              <a:latin typeface="Calibri"/>
              <a:cs typeface="Calibri"/>
            </a:endParaRPr>
          </a:p>
          <a:p>
            <a:pPr algn="ctr">
              <a:lnSpc>
                <a:spcPts val="813"/>
              </a:lnSpc>
            </a:pPr>
            <a:r>
              <a:rPr sz="765" spc="19" dirty="0">
                <a:solidFill>
                  <a:srgbClr val="FFFFFF"/>
                </a:solidFill>
                <a:latin typeface="Calibri"/>
                <a:cs typeface="Calibri"/>
              </a:rPr>
              <a:t>rhamnosus,</a:t>
            </a:r>
            <a:r>
              <a:rPr sz="765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65" spc="19" dirty="0">
                <a:solidFill>
                  <a:srgbClr val="FFFFFF"/>
                </a:solidFill>
                <a:latin typeface="Calibri"/>
                <a:cs typeface="Calibri"/>
              </a:rPr>
              <a:t>B.</a:t>
            </a:r>
            <a:r>
              <a:rPr sz="765" spc="4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765" spc="-13" dirty="0">
                <a:solidFill>
                  <a:srgbClr val="FFFFFF"/>
                </a:solidFill>
                <a:latin typeface="Calibri"/>
                <a:cs typeface="Calibri"/>
              </a:rPr>
              <a:t>breve</a:t>
            </a:r>
            <a:endParaRPr sz="765">
              <a:latin typeface="Calibri"/>
              <a:cs typeface="Calibri"/>
            </a:endParaRPr>
          </a:p>
          <a:p>
            <a:pPr algn="ctr">
              <a:spcBef>
                <a:spcPts val="481"/>
              </a:spcBef>
            </a:pP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Gut</a:t>
            </a:r>
            <a:r>
              <a:rPr sz="765" spc="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Repair</a:t>
            </a:r>
            <a:r>
              <a:rPr sz="765" spc="1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118" dirty="0">
                <a:solidFill>
                  <a:srgbClr val="FFFFFF"/>
                </a:solidFill>
                <a:latin typeface="Gill Sans MT"/>
                <a:cs typeface="Gill Sans MT"/>
              </a:rPr>
              <a:t>–</a:t>
            </a:r>
            <a:r>
              <a:rPr sz="765" spc="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54" dirty="0">
                <a:solidFill>
                  <a:srgbClr val="FFFFFF"/>
                </a:solidFill>
                <a:latin typeface="Gill Sans MT"/>
                <a:cs typeface="Gill Sans MT"/>
              </a:rPr>
              <a:t>Mucus</a:t>
            </a:r>
            <a:r>
              <a:rPr sz="765" spc="19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2" dirty="0">
                <a:solidFill>
                  <a:srgbClr val="FFFFFF"/>
                </a:solidFill>
                <a:latin typeface="Gill Sans MT"/>
                <a:cs typeface="Gill Sans MT"/>
              </a:rPr>
              <a:t>Membrane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39" name="Title 1">
            <a:extLst>
              <a:ext uri="{FF2B5EF4-FFF2-40B4-BE49-F238E27FC236}">
                <a16:creationId xmlns:a16="http://schemas.microsoft.com/office/drawing/2014/main" id="{080B9B0A-C16A-87A5-2144-28C759E33040}"/>
              </a:ext>
            </a:extLst>
          </p:cNvPr>
          <p:cNvSpPr txBox="1">
            <a:spLocks/>
          </p:cNvSpPr>
          <p:nvPr/>
        </p:nvSpPr>
        <p:spPr>
          <a:xfrm>
            <a:off x="647700" y="641350"/>
            <a:ext cx="597217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r>
              <a:rPr lang="en-US" dirty="0">
                <a:solidFill>
                  <a:srgbClr val="002060"/>
                </a:solidFill>
              </a:rPr>
              <a:t>Candida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762000" y="2965450"/>
            <a:ext cx="6604000" cy="482600"/>
            <a:chOff x="762000" y="2965450"/>
            <a:chExt cx="6604000" cy="482600"/>
          </a:xfrm>
        </p:grpSpPr>
        <p:sp>
          <p:nvSpPr>
            <p:cNvPr id="3" name="object 3"/>
            <p:cNvSpPr/>
            <p:nvPr/>
          </p:nvSpPr>
          <p:spPr>
            <a:xfrm>
              <a:off x="762000" y="2965450"/>
              <a:ext cx="6604000" cy="482600"/>
            </a:xfrm>
            <a:custGeom>
              <a:avLst/>
              <a:gdLst/>
              <a:ahLst/>
              <a:cxnLst/>
              <a:rect l="l" t="t" r="r" b="b"/>
              <a:pathLst>
                <a:path w="6604000" h="482600">
                  <a:moveTo>
                    <a:pt x="6604000" y="482600"/>
                  </a:moveTo>
                  <a:lnTo>
                    <a:pt x="0" y="4826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82600"/>
                  </a:lnTo>
                  <a:close/>
                </a:path>
              </a:pathLst>
            </a:custGeom>
            <a:solidFill>
              <a:srgbClr val="6C82A1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762000" y="2965450"/>
              <a:ext cx="25400" cy="482600"/>
            </a:xfrm>
            <a:custGeom>
              <a:avLst/>
              <a:gdLst/>
              <a:ahLst/>
              <a:cxnLst/>
              <a:rect l="l" t="t" r="r" b="b"/>
              <a:pathLst>
                <a:path w="25400" h="482600">
                  <a:moveTo>
                    <a:pt x="25400" y="482600"/>
                  </a:moveTo>
                  <a:lnTo>
                    <a:pt x="0" y="4826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826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766519" y="805360"/>
            <a:ext cx="31419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Candida and </a:t>
            </a:r>
            <a:r>
              <a:rPr spc="-10" dirty="0">
                <a:solidFill>
                  <a:srgbClr val="002060"/>
                </a:solidFill>
              </a:rPr>
              <a:t>Biofilms</a:t>
            </a: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999" y="2070100"/>
            <a:ext cx="76200" cy="76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999" y="2343150"/>
            <a:ext cx="76200" cy="76199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749300" y="1701800"/>
            <a:ext cx="7023100" cy="16076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Candida</a:t>
            </a:r>
            <a:r>
              <a:rPr sz="1100" spc="-2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species</a:t>
            </a:r>
            <a:r>
              <a:rPr sz="1100" spc="-1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frequently</a:t>
            </a:r>
            <a:r>
              <a:rPr sz="1100" spc="-2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form</a:t>
            </a:r>
            <a:r>
              <a:rPr sz="1100" spc="-1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biofilms</a:t>
            </a:r>
            <a:r>
              <a:rPr sz="1100" spc="-1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spc="-1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which:</a:t>
            </a:r>
            <a:endParaRPr sz="1100" dirty="0">
              <a:latin typeface="Roboto Lt" pitchFamily="2" charset="0"/>
              <a:ea typeface="Roboto Lt" pitchFamily="2" charset="0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1080"/>
              </a:spcBef>
            </a:pPr>
            <a:r>
              <a:rPr sz="10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Enhance </a:t>
            </a:r>
            <a:r>
              <a:rPr sz="1000" spc="-1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survival</a:t>
            </a:r>
            <a:endParaRPr sz="1000" dirty="0">
              <a:latin typeface="Roboto Lt" pitchFamily="2" charset="0"/>
              <a:ea typeface="Roboto Lt" pitchFamily="2" charset="0"/>
              <a:cs typeface="Arial"/>
            </a:endParaRPr>
          </a:p>
          <a:p>
            <a:pPr marL="203200" marR="5050155">
              <a:lnSpc>
                <a:spcPct val="179200"/>
              </a:lnSpc>
            </a:pPr>
            <a:r>
              <a:rPr sz="10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Resist antifungal </a:t>
            </a:r>
            <a:r>
              <a:rPr sz="1000" spc="-1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agents </a:t>
            </a:r>
            <a:r>
              <a:rPr sz="10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Contribute to</a:t>
            </a:r>
            <a:r>
              <a:rPr sz="1000" spc="5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000" spc="-1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relapse</a:t>
            </a:r>
            <a:endParaRPr sz="1000" dirty="0"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795"/>
              </a:spcBef>
            </a:pPr>
            <a:endParaRPr sz="1000" dirty="0">
              <a:latin typeface="Roboto Lt" pitchFamily="2" charset="0"/>
              <a:ea typeface="Roboto Lt" pitchFamily="2" charset="0"/>
              <a:cs typeface="Arial"/>
            </a:endParaRPr>
          </a:p>
          <a:p>
            <a:pPr marL="196850">
              <a:lnSpc>
                <a:spcPct val="100000"/>
              </a:lnSpc>
              <a:spcBef>
                <a:spcPts val="5"/>
              </a:spcBef>
            </a:pP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Targeting</a:t>
            </a:r>
            <a:r>
              <a:rPr sz="1100" spc="-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the biofilm matrix may improve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outcomes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1999" y="2616200"/>
            <a:ext cx="76200" cy="7619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E17579C-C027-0D3B-E3FD-2CFA80D6BB7C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3704777-3B91-0D95-A18C-8561F6D69F3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3777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creenshot of a computer screen&#10;&#10;AI-generated content may be incorrect.">
            <a:extLst>
              <a:ext uri="{FF2B5EF4-FFF2-40B4-BE49-F238E27FC236}">
                <a16:creationId xmlns:a16="http://schemas.microsoft.com/office/drawing/2014/main" id="{09C1481C-8596-F38C-D404-228EBCBB8A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" t="6646" r="794" b="7780"/>
          <a:stretch>
            <a:fillRect/>
          </a:stretch>
        </p:blipFill>
        <p:spPr>
          <a:xfrm>
            <a:off x="231409" y="1120775"/>
            <a:ext cx="5694219" cy="13716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C776A08-AF2D-CF7B-0F2D-895E20013C0D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F0A0F9C6-B23F-EBB3-B6F2-DE968D13E6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  <p:pic>
        <p:nvPicPr>
          <p:cNvPr id="2" name="Picture 2" descr="Intestinal Dysbiosis, Tight Junction Proteins, and Inflammation in  Rheumatoid Arthritis Patients: A Cross-Sectional Study">
            <a:extLst>
              <a:ext uri="{FF2B5EF4-FFF2-40B4-BE49-F238E27FC236}">
                <a16:creationId xmlns:a16="http://schemas.microsoft.com/office/drawing/2014/main" id="{9D5A9530-CDF4-BFC0-9568-17ACD8F44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5628" y="901660"/>
            <a:ext cx="1800310" cy="180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bject 4" descr="$PPTXTitle">
            <a:extLst>
              <a:ext uri="{FF2B5EF4-FFF2-40B4-BE49-F238E27FC236}">
                <a16:creationId xmlns:a16="http://schemas.microsoft.com/office/drawing/2014/main" id="{50C1F778-7509-08A9-1D92-E13CDE0EA13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dirty="0" err="1">
                <a:solidFill>
                  <a:srgbClr val="002060"/>
                </a:solidFill>
              </a:rPr>
              <a:t>Zonulin</a:t>
            </a:r>
            <a:endParaRPr spc="-1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0697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65E97-3CC5-0857-A564-8120003066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9A56BC-C735-00A5-9A11-8A9DBB9541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close-up of a list of foods&#10;&#10;AI-generated content may be incorrect.">
            <a:extLst>
              <a:ext uri="{FF2B5EF4-FFF2-40B4-BE49-F238E27FC236}">
                <a16:creationId xmlns:a16="http://schemas.microsoft.com/office/drawing/2014/main" id="{037DC534-87F3-E1A5-E701-018F7B78C6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530"/>
            <a:ext cx="7772400" cy="4354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312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F4B92-CAAE-8089-30AF-37436D612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1F86D1-CDE3-9496-3EAB-8B9E0475BD6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diagram of a protein source&#10;&#10;AI-generated content may be incorrect.">
            <a:extLst>
              <a:ext uri="{FF2B5EF4-FFF2-40B4-BE49-F238E27FC236}">
                <a16:creationId xmlns:a16="http://schemas.microsoft.com/office/drawing/2014/main" id="{B58B3B31-0466-B1ED-6426-0C05031316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"/>
          <a:stretch>
            <a:fillRect/>
          </a:stretch>
        </p:blipFill>
        <p:spPr>
          <a:xfrm>
            <a:off x="-76200" y="0"/>
            <a:ext cx="8124404" cy="452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5748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object 5"/>
          <p:cNvGrpSpPr/>
          <p:nvPr/>
        </p:nvGrpSpPr>
        <p:grpSpPr>
          <a:xfrm>
            <a:off x="508000" y="1200150"/>
            <a:ext cx="7112000" cy="527050"/>
            <a:chOff x="508000" y="1200150"/>
            <a:chExt cx="7112000" cy="527050"/>
          </a:xfrm>
        </p:grpSpPr>
        <p:sp>
          <p:nvSpPr>
            <p:cNvPr id="6" name="object 6"/>
            <p:cNvSpPr/>
            <p:nvPr/>
          </p:nvSpPr>
          <p:spPr>
            <a:xfrm>
              <a:off x="508000" y="1200150"/>
              <a:ext cx="7112000" cy="527050"/>
            </a:xfrm>
            <a:custGeom>
              <a:avLst/>
              <a:gdLst/>
              <a:ahLst/>
              <a:cxnLst/>
              <a:rect l="l" t="t" r="r" b="b"/>
              <a:pathLst>
                <a:path w="7112000" h="527050">
                  <a:moveTo>
                    <a:pt x="7112000" y="527050"/>
                  </a:moveTo>
                  <a:lnTo>
                    <a:pt x="0" y="527050"/>
                  </a:lnTo>
                  <a:lnTo>
                    <a:pt x="0" y="0"/>
                  </a:lnTo>
                  <a:lnTo>
                    <a:pt x="7112000" y="0"/>
                  </a:lnTo>
                  <a:lnTo>
                    <a:pt x="7112000" y="527050"/>
                  </a:lnTo>
                  <a:close/>
                </a:path>
              </a:pathLst>
            </a:custGeom>
            <a:solidFill>
              <a:srgbClr val="6C82A1">
                <a:alpha val="14510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508000" y="1200150"/>
              <a:ext cx="25400" cy="527050"/>
            </a:xfrm>
            <a:custGeom>
              <a:avLst/>
              <a:gdLst/>
              <a:ahLst/>
              <a:cxnLst/>
              <a:rect l="l" t="t" r="r" b="b"/>
              <a:pathLst>
                <a:path w="25400" h="527050">
                  <a:moveTo>
                    <a:pt x="25400" y="527050"/>
                  </a:moveTo>
                  <a:lnTo>
                    <a:pt x="0" y="5270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2705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495300" y="1358900"/>
            <a:ext cx="71247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Protective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microbial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matrices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that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allow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microbes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to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evade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immune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responses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resist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antimicrobials</a:t>
            </a: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Biofilm</a:t>
            </a:r>
            <a:r>
              <a:rPr sz="1200" b="1" spc="-4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Components: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000" y="2254250"/>
            <a:ext cx="3492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50"/>
              </a:spcBef>
            </a:pP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Polysaccharides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127500" y="2254250"/>
            <a:ext cx="3492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50"/>
              </a:spcBef>
            </a:pP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Proteins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8000" y="2781300"/>
            <a:ext cx="3492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50"/>
              </a:spcBef>
            </a:pP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Lipids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27500" y="2781300"/>
            <a:ext cx="3492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Extracellular </a:t>
            </a:r>
            <a:r>
              <a:rPr sz="1000" spc="-25" dirty="0">
                <a:solidFill>
                  <a:srgbClr val="002060"/>
                </a:solidFill>
                <a:latin typeface="Arial"/>
                <a:cs typeface="Arial"/>
              </a:rPr>
              <a:t>DNA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3C30432-D7A7-3A82-7123-BD7D81043153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4E851F5E-0907-7BDA-EC05-4AE4EA8AF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33FBCAE-AA0D-FE20-479E-27BA537A3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object 4" descr="$PPTXTitle">
            <a:extLst>
              <a:ext uri="{FF2B5EF4-FFF2-40B4-BE49-F238E27FC236}">
                <a16:creationId xmlns:a16="http://schemas.microsoft.com/office/drawing/2014/main" id="{83DF95E3-8E8C-FC55-D8BB-BFA65D8D9DD2}"/>
              </a:ext>
            </a:extLst>
          </p:cNvPr>
          <p:cNvSpPr txBox="1">
            <a:spLocks/>
          </p:cNvSpPr>
          <p:nvPr/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>
                <a:solidFill>
                  <a:srgbClr val="002060"/>
                </a:solidFill>
              </a:rPr>
              <a:t>Understanding </a:t>
            </a:r>
            <a:r>
              <a:rPr lang="en-GB" spc="-10">
                <a:solidFill>
                  <a:srgbClr val="002060"/>
                </a:solidFill>
              </a:rPr>
              <a:t>Biofilms</a:t>
            </a:r>
            <a:endParaRPr lang="en-GB" spc="-1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93696" y="1377574"/>
            <a:ext cx="1479370" cy="2202200"/>
          </a:xfrm>
          <a:prstGeom prst="rect">
            <a:avLst/>
          </a:prstGeom>
        </p:spPr>
      </p:pic>
      <p:grpSp>
        <p:nvGrpSpPr>
          <p:cNvPr id="3" name="object 3"/>
          <p:cNvGrpSpPr/>
          <p:nvPr/>
        </p:nvGrpSpPr>
        <p:grpSpPr>
          <a:xfrm>
            <a:off x="0" y="3911116"/>
            <a:ext cx="7772400" cy="538805"/>
            <a:chOff x="0" y="6013063"/>
            <a:chExt cx="12192000" cy="845185"/>
          </a:xfrm>
        </p:grpSpPr>
        <p:sp>
          <p:nvSpPr>
            <p:cNvPr id="4" name="object 4"/>
            <p:cNvSpPr/>
            <p:nvPr/>
          </p:nvSpPr>
          <p:spPr>
            <a:xfrm>
              <a:off x="0" y="6013063"/>
              <a:ext cx="12192000" cy="845185"/>
            </a:xfrm>
            <a:custGeom>
              <a:avLst/>
              <a:gdLst/>
              <a:ahLst/>
              <a:cxnLst/>
              <a:rect l="l" t="t" r="r" b="b"/>
              <a:pathLst>
                <a:path w="12192000" h="845184">
                  <a:moveTo>
                    <a:pt x="12192000" y="0"/>
                  </a:moveTo>
                  <a:lnTo>
                    <a:pt x="0" y="0"/>
                  </a:lnTo>
                  <a:lnTo>
                    <a:pt x="0" y="844936"/>
                  </a:lnTo>
                  <a:lnTo>
                    <a:pt x="12192000" y="844936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2E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399490" y="6297962"/>
              <a:ext cx="138818" cy="22030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9562091" y="6300828"/>
              <a:ext cx="180733" cy="214849"/>
            </a:xfrm>
            <a:prstGeom prst="rect">
              <a:avLst/>
            </a:prstGeom>
          </p:spPr>
        </p:pic>
        <p:sp>
          <p:nvSpPr>
            <p:cNvPr id="7" name="object 7"/>
            <p:cNvSpPr/>
            <p:nvPr/>
          </p:nvSpPr>
          <p:spPr>
            <a:xfrm>
              <a:off x="9767176" y="6300838"/>
              <a:ext cx="575310" cy="215265"/>
            </a:xfrm>
            <a:custGeom>
              <a:avLst/>
              <a:gdLst/>
              <a:ahLst/>
              <a:cxnLst/>
              <a:rect l="l" t="t" r="r" b="b"/>
              <a:pathLst>
                <a:path w="575309" h="215265">
                  <a:moveTo>
                    <a:pt x="153200" y="166547"/>
                  </a:moveTo>
                  <a:lnTo>
                    <a:pt x="150571" y="164249"/>
                  </a:lnTo>
                  <a:lnTo>
                    <a:pt x="77228" y="164249"/>
                  </a:lnTo>
                  <a:lnTo>
                    <a:pt x="76034" y="163398"/>
                  </a:lnTo>
                  <a:lnTo>
                    <a:pt x="76365" y="159931"/>
                  </a:lnTo>
                  <a:lnTo>
                    <a:pt x="149364" y="49745"/>
                  </a:lnTo>
                  <a:lnTo>
                    <a:pt x="150533" y="44259"/>
                  </a:lnTo>
                  <a:lnTo>
                    <a:pt x="150533" y="889"/>
                  </a:lnTo>
                  <a:lnTo>
                    <a:pt x="146735" y="0"/>
                  </a:lnTo>
                  <a:lnTo>
                    <a:pt x="5956" y="0"/>
                  </a:lnTo>
                  <a:lnTo>
                    <a:pt x="3289" y="2298"/>
                  </a:lnTo>
                  <a:lnTo>
                    <a:pt x="3289" y="48006"/>
                  </a:lnTo>
                  <a:lnTo>
                    <a:pt x="5892" y="50634"/>
                  </a:lnTo>
                  <a:lnTo>
                    <a:pt x="75704" y="50634"/>
                  </a:lnTo>
                  <a:lnTo>
                    <a:pt x="76593" y="51485"/>
                  </a:lnTo>
                  <a:lnTo>
                    <a:pt x="76327" y="54660"/>
                  </a:lnTo>
                  <a:lnTo>
                    <a:pt x="1498" y="168846"/>
                  </a:lnTo>
                  <a:lnTo>
                    <a:pt x="0" y="172643"/>
                  </a:lnTo>
                  <a:lnTo>
                    <a:pt x="0" y="212229"/>
                  </a:lnTo>
                  <a:lnTo>
                    <a:pt x="4102" y="214845"/>
                  </a:lnTo>
                  <a:lnTo>
                    <a:pt x="147332" y="214845"/>
                  </a:lnTo>
                  <a:lnTo>
                    <a:pt x="150571" y="214845"/>
                  </a:lnTo>
                  <a:lnTo>
                    <a:pt x="153200" y="212267"/>
                  </a:lnTo>
                  <a:lnTo>
                    <a:pt x="153200" y="166547"/>
                  </a:lnTo>
                  <a:close/>
                </a:path>
                <a:path w="575309" h="215265">
                  <a:moveTo>
                    <a:pt x="352717" y="1765"/>
                  </a:moveTo>
                  <a:lnTo>
                    <a:pt x="351256" y="38"/>
                  </a:lnTo>
                  <a:lnTo>
                    <a:pt x="291414" y="38"/>
                  </a:lnTo>
                  <a:lnTo>
                    <a:pt x="290842" y="2616"/>
                  </a:lnTo>
                  <a:lnTo>
                    <a:pt x="260591" y="84480"/>
                  </a:lnTo>
                  <a:lnTo>
                    <a:pt x="259422" y="85039"/>
                  </a:lnTo>
                  <a:lnTo>
                    <a:pt x="257632" y="85039"/>
                  </a:lnTo>
                  <a:lnTo>
                    <a:pt x="256463" y="84442"/>
                  </a:lnTo>
                  <a:lnTo>
                    <a:pt x="225348" y="38"/>
                  </a:lnTo>
                  <a:lnTo>
                    <a:pt x="165798" y="38"/>
                  </a:lnTo>
                  <a:lnTo>
                    <a:pt x="164325" y="1765"/>
                  </a:lnTo>
                  <a:lnTo>
                    <a:pt x="164325" y="4635"/>
                  </a:lnTo>
                  <a:lnTo>
                    <a:pt x="208013" y="105829"/>
                  </a:lnTo>
                  <a:lnTo>
                    <a:pt x="228879" y="130683"/>
                  </a:lnTo>
                  <a:lnTo>
                    <a:pt x="228879" y="212191"/>
                  </a:lnTo>
                  <a:lnTo>
                    <a:pt x="231203" y="214807"/>
                  </a:lnTo>
                  <a:lnTo>
                    <a:pt x="285457" y="214807"/>
                  </a:lnTo>
                  <a:lnTo>
                    <a:pt x="288086" y="212229"/>
                  </a:lnTo>
                  <a:lnTo>
                    <a:pt x="288086" y="130683"/>
                  </a:lnTo>
                  <a:lnTo>
                    <a:pt x="293839" y="127444"/>
                  </a:lnTo>
                  <a:lnTo>
                    <a:pt x="352158" y="6083"/>
                  </a:lnTo>
                  <a:lnTo>
                    <a:pt x="352717" y="4673"/>
                  </a:lnTo>
                  <a:lnTo>
                    <a:pt x="352717" y="1765"/>
                  </a:lnTo>
                  <a:close/>
                </a:path>
                <a:path w="575309" h="215265">
                  <a:moveTo>
                    <a:pt x="575284" y="4914"/>
                  </a:moveTo>
                  <a:lnTo>
                    <a:pt x="570280" y="0"/>
                  </a:lnTo>
                  <a:lnTo>
                    <a:pt x="524535" y="0"/>
                  </a:lnTo>
                  <a:lnTo>
                    <a:pt x="520141" y="3187"/>
                  </a:lnTo>
                  <a:lnTo>
                    <a:pt x="474383" y="81826"/>
                  </a:lnTo>
                  <a:lnTo>
                    <a:pt x="472046" y="85293"/>
                  </a:lnTo>
                  <a:lnTo>
                    <a:pt x="469658" y="85293"/>
                  </a:lnTo>
                  <a:lnTo>
                    <a:pt x="421843" y="3187"/>
                  </a:lnTo>
                  <a:lnTo>
                    <a:pt x="417449" y="0"/>
                  </a:lnTo>
                  <a:lnTo>
                    <a:pt x="371690" y="0"/>
                  </a:lnTo>
                  <a:lnTo>
                    <a:pt x="366699" y="4914"/>
                  </a:lnTo>
                  <a:lnTo>
                    <a:pt x="366699" y="214566"/>
                  </a:lnTo>
                  <a:lnTo>
                    <a:pt x="369087" y="214845"/>
                  </a:lnTo>
                  <a:lnTo>
                    <a:pt x="422148" y="214845"/>
                  </a:lnTo>
                  <a:lnTo>
                    <a:pt x="423913" y="212229"/>
                  </a:lnTo>
                  <a:lnTo>
                    <a:pt x="423900" y="100025"/>
                  </a:lnTo>
                  <a:lnTo>
                    <a:pt x="426275" y="100025"/>
                  </a:lnTo>
                  <a:lnTo>
                    <a:pt x="454761" y="146583"/>
                  </a:lnTo>
                  <a:lnTo>
                    <a:pt x="457390" y="148323"/>
                  </a:lnTo>
                  <a:lnTo>
                    <a:pt x="484682" y="148323"/>
                  </a:lnTo>
                  <a:lnTo>
                    <a:pt x="487337" y="146583"/>
                  </a:lnTo>
                  <a:lnTo>
                    <a:pt x="489610" y="142824"/>
                  </a:lnTo>
                  <a:lnTo>
                    <a:pt x="515442" y="100584"/>
                  </a:lnTo>
                  <a:lnTo>
                    <a:pt x="515442" y="100025"/>
                  </a:lnTo>
                  <a:lnTo>
                    <a:pt x="517804" y="100025"/>
                  </a:lnTo>
                  <a:lnTo>
                    <a:pt x="517804" y="213956"/>
                  </a:lnTo>
                  <a:lnTo>
                    <a:pt x="519861" y="214845"/>
                  </a:lnTo>
                  <a:lnTo>
                    <a:pt x="572681" y="214845"/>
                  </a:lnTo>
                  <a:lnTo>
                    <a:pt x="575284" y="213106"/>
                  </a:lnTo>
                  <a:lnTo>
                    <a:pt x="575284" y="4914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8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368049" y="6297962"/>
              <a:ext cx="138779" cy="220300"/>
            </a:xfrm>
            <a:prstGeom prst="rect">
              <a:avLst/>
            </a:prstGeom>
          </p:spPr>
        </p:pic>
        <p:pic>
          <p:nvPicPr>
            <p:cNvPr id="9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0586032" y="6297962"/>
              <a:ext cx="307511" cy="220336"/>
            </a:xfrm>
            <a:prstGeom prst="rect">
              <a:avLst/>
            </a:prstGeom>
          </p:spPr>
        </p:pic>
        <p:sp>
          <p:nvSpPr>
            <p:cNvPr id="10" name="object 10"/>
            <p:cNvSpPr/>
            <p:nvPr/>
          </p:nvSpPr>
          <p:spPr>
            <a:xfrm>
              <a:off x="10912933" y="6300828"/>
              <a:ext cx="60325" cy="215265"/>
            </a:xfrm>
            <a:custGeom>
              <a:avLst/>
              <a:gdLst/>
              <a:ahLst/>
              <a:cxnLst/>
              <a:rect l="l" t="t" r="r" b="b"/>
              <a:pathLst>
                <a:path w="60325" h="215265">
                  <a:moveTo>
                    <a:pt x="57211" y="0"/>
                  </a:moveTo>
                  <a:lnTo>
                    <a:pt x="2633" y="0"/>
                  </a:lnTo>
                  <a:lnTo>
                    <a:pt x="0" y="2303"/>
                  </a:lnTo>
                  <a:lnTo>
                    <a:pt x="0" y="212229"/>
                  </a:lnTo>
                  <a:lnTo>
                    <a:pt x="2633" y="214849"/>
                  </a:lnTo>
                  <a:lnTo>
                    <a:pt x="53980" y="214814"/>
                  </a:lnTo>
                  <a:lnTo>
                    <a:pt x="57211" y="214814"/>
                  </a:lnTo>
                  <a:lnTo>
                    <a:pt x="59845" y="212229"/>
                  </a:lnTo>
                  <a:lnTo>
                    <a:pt x="59844" y="2303"/>
                  </a:lnTo>
                  <a:lnTo>
                    <a:pt x="57211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1" name="object 1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0998301" y="6297962"/>
              <a:ext cx="138779" cy="220300"/>
            </a:xfrm>
            <a:prstGeom prst="rect">
              <a:avLst/>
            </a:prstGeom>
          </p:spPr>
        </p:pic>
        <p:pic>
          <p:nvPicPr>
            <p:cNvPr id="12" name="object 12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160868" y="6300828"/>
              <a:ext cx="180760" cy="214849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1363651" y="6292969"/>
              <a:ext cx="369838" cy="225293"/>
            </a:xfrm>
            <a:prstGeom prst="rect">
              <a:avLst/>
            </a:prstGeom>
          </p:spPr>
        </p:pic>
      </p:grpSp>
      <p:pic>
        <p:nvPicPr>
          <p:cNvPr id="14" name="object 14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4127968" y="1592232"/>
            <a:ext cx="1263235" cy="1839174"/>
          </a:xfrm>
          <a:prstGeom prst="rect">
            <a:avLst/>
          </a:prstGeom>
        </p:spPr>
      </p:pic>
      <p:pic>
        <p:nvPicPr>
          <p:cNvPr id="15" name="object 15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2633755" y="1553823"/>
            <a:ext cx="1350683" cy="1970284"/>
          </a:xfrm>
          <a:prstGeom prst="rect">
            <a:avLst/>
          </a:prstGeom>
        </p:spPr>
      </p:pic>
      <p:sp>
        <p:nvSpPr>
          <p:cNvPr id="17" name="object 17"/>
          <p:cNvSpPr/>
          <p:nvPr/>
        </p:nvSpPr>
        <p:spPr>
          <a:xfrm>
            <a:off x="1787372" y="1300740"/>
            <a:ext cx="262020" cy="221093"/>
          </a:xfrm>
          <a:custGeom>
            <a:avLst/>
            <a:gdLst/>
            <a:ahLst/>
            <a:cxnLst/>
            <a:rect l="l" t="t" r="r" b="b"/>
            <a:pathLst>
              <a:path w="329564" h="311785">
                <a:moveTo>
                  <a:pt x="281815" y="241588"/>
                </a:moveTo>
                <a:lnTo>
                  <a:pt x="256158" y="249174"/>
                </a:lnTo>
                <a:lnTo>
                  <a:pt x="314325" y="311404"/>
                </a:lnTo>
                <a:lnTo>
                  <a:pt x="324411" y="254508"/>
                </a:lnTo>
                <a:lnTo>
                  <a:pt x="287655" y="254508"/>
                </a:lnTo>
                <a:lnTo>
                  <a:pt x="281815" y="241588"/>
                </a:lnTo>
                <a:close/>
              </a:path>
              <a:path w="329564" h="311785">
                <a:moveTo>
                  <a:pt x="300311" y="236120"/>
                </a:moveTo>
                <a:lnTo>
                  <a:pt x="281815" y="241588"/>
                </a:lnTo>
                <a:lnTo>
                  <a:pt x="287655" y="254508"/>
                </a:lnTo>
                <a:lnTo>
                  <a:pt x="305053" y="246634"/>
                </a:lnTo>
                <a:lnTo>
                  <a:pt x="300311" y="236120"/>
                </a:lnTo>
                <a:close/>
              </a:path>
              <a:path w="329564" h="311785">
                <a:moveTo>
                  <a:pt x="329183" y="227584"/>
                </a:moveTo>
                <a:lnTo>
                  <a:pt x="300311" y="236120"/>
                </a:lnTo>
                <a:lnTo>
                  <a:pt x="305053" y="246634"/>
                </a:lnTo>
                <a:lnTo>
                  <a:pt x="287655" y="254508"/>
                </a:lnTo>
                <a:lnTo>
                  <a:pt x="324411" y="254508"/>
                </a:lnTo>
                <a:lnTo>
                  <a:pt x="329183" y="227584"/>
                </a:lnTo>
                <a:close/>
              </a:path>
              <a:path w="329564" h="311785">
                <a:moveTo>
                  <a:pt x="277801" y="232706"/>
                </a:moveTo>
                <a:lnTo>
                  <a:pt x="281815" y="241588"/>
                </a:lnTo>
                <a:lnTo>
                  <a:pt x="300311" y="236120"/>
                </a:lnTo>
                <a:lnTo>
                  <a:pt x="299267" y="233807"/>
                </a:lnTo>
                <a:lnTo>
                  <a:pt x="278638" y="233807"/>
                </a:lnTo>
                <a:lnTo>
                  <a:pt x="277801" y="232706"/>
                </a:lnTo>
                <a:close/>
              </a:path>
              <a:path w="329564" h="311785">
                <a:moveTo>
                  <a:pt x="277494" y="232029"/>
                </a:moveTo>
                <a:lnTo>
                  <a:pt x="277801" y="232706"/>
                </a:lnTo>
                <a:lnTo>
                  <a:pt x="278638" y="233807"/>
                </a:lnTo>
                <a:lnTo>
                  <a:pt x="277494" y="232029"/>
                </a:lnTo>
                <a:close/>
              </a:path>
              <a:path w="329564" h="311785">
                <a:moveTo>
                  <a:pt x="298465" y="232029"/>
                </a:moveTo>
                <a:lnTo>
                  <a:pt x="277494" y="232029"/>
                </a:lnTo>
                <a:lnTo>
                  <a:pt x="278638" y="233807"/>
                </a:lnTo>
                <a:lnTo>
                  <a:pt x="299267" y="233807"/>
                </a:lnTo>
                <a:lnTo>
                  <a:pt x="298465" y="232029"/>
                </a:lnTo>
                <a:close/>
              </a:path>
              <a:path w="329564" h="311785">
                <a:moveTo>
                  <a:pt x="267448" y="192150"/>
                </a:moveTo>
                <a:lnTo>
                  <a:pt x="237744" y="192150"/>
                </a:lnTo>
                <a:lnTo>
                  <a:pt x="249112" y="201093"/>
                </a:lnTo>
                <a:lnTo>
                  <a:pt x="259086" y="210396"/>
                </a:lnTo>
                <a:lnTo>
                  <a:pt x="259883" y="211183"/>
                </a:lnTo>
                <a:lnTo>
                  <a:pt x="269366" y="221614"/>
                </a:lnTo>
                <a:lnTo>
                  <a:pt x="269740" y="222082"/>
                </a:lnTo>
                <a:lnTo>
                  <a:pt x="269849" y="222250"/>
                </a:lnTo>
                <a:lnTo>
                  <a:pt x="277801" y="232706"/>
                </a:lnTo>
                <a:lnTo>
                  <a:pt x="277494" y="232029"/>
                </a:lnTo>
                <a:lnTo>
                  <a:pt x="298465" y="232029"/>
                </a:lnTo>
                <a:lnTo>
                  <a:pt x="294513" y="223266"/>
                </a:lnTo>
                <a:lnTo>
                  <a:pt x="284352" y="209804"/>
                </a:lnTo>
                <a:lnTo>
                  <a:pt x="273557" y="197866"/>
                </a:lnTo>
                <a:lnTo>
                  <a:pt x="267448" y="192150"/>
                </a:lnTo>
                <a:close/>
              </a:path>
              <a:path w="329564" h="311785">
                <a:moveTo>
                  <a:pt x="258555" y="184276"/>
                </a:moveTo>
                <a:lnTo>
                  <a:pt x="225806" y="184276"/>
                </a:lnTo>
                <a:lnTo>
                  <a:pt x="238446" y="192703"/>
                </a:lnTo>
                <a:lnTo>
                  <a:pt x="237744" y="192150"/>
                </a:lnTo>
                <a:lnTo>
                  <a:pt x="267448" y="192150"/>
                </a:lnTo>
                <a:lnTo>
                  <a:pt x="261746" y="186817"/>
                </a:lnTo>
                <a:lnTo>
                  <a:pt x="258555" y="184276"/>
                </a:lnTo>
                <a:close/>
              </a:path>
              <a:path w="329564" h="311785">
                <a:moveTo>
                  <a:pt x="250258" y="177673"/>
                </a:moveTo>
                <a:lnTo>
                  <a:pt x="213487" y="177673"/>
                </a:lnTo>
                <a:lnTo>
                  <a:pt x="226568" y="184785"/>
                </a:lnTo>
                <a:lnTo>
                  <a:pt x="225806" y="184276"/>
                </a:lnTo>
                <a:lnTo>
                  <a:pt x="258555" y="184276"/>
                </a:lnTo>
                <a:lnTo>
                  <a:pt x="250258" y="177673"/>
                </a:lnTo>
                <a:close/>
              </a:path>
              <a:path w="329564" h="311785">
                <a:moveTo>
                  <a:pt x="242536" y="172466"/>
                </a:moveTo>
                <a:lnTo>
                  <a:pt x="200659" y="172466"/>
                </a:lnTo>
                <a:lnTo>
                  <a:pt x="215010" y="178501"/>
                </a:lnTo>
                <a:lnTo>
                  <a:pt x="213487" y="177673"/>
                </a:lnTo>
                <a:lnTo>
                  <a:pt x="250258" y="177673"/>
                </a:lnTo>
                <a:lnTo>
                  <a:pt x="249300" y="176911"/>
                </a:lnTo>
                <a:lnTo>
                  <a:pt x="242536" y="172466"/>
                </a:lnTo>
                <a:close/>
              </a:path>
              <a:path w="329564" h="311785">
                <a:moveTo>
                  <a:pt x="187578" y="168656"/>
                </a:moveTo>
                <a:lnTo>
                  <a:pt x="201608" y="172864"/>
                </a:lnTo>
                <a:lnTo>
                  <a:pt x="200659" y="172466"/>
                </a:lnTo>
                <a:lnTo>
                  <a:pt x="242536" y="172466"/>
                </a:lnTo>
                <a:lnTo>
                  <a:pt x="237125" y="168910"/>
                </a:lnTo>
                <a:lnTo>
                  <a:pt x="188594" y="168910"/>
                </a:lnTo>
                <a:lnTo>
                  <a:pt x="187578" y="168656"/>
                </a:lnTo>
                <a:close/>
              </a:path>
              <a:path w="329564" h="311785">
                <a:moveTo>
                  <a:pt x="19050" y="0"/>
                </a:moveTo>
                <a:lnTo>
                  <a:pt x="0" y="1143"/>
                </a:lnTo>
                <a:lnTo>
                  <a:pt x="724" y="13462"/>
                </a:lnTo>
                <a:lnTo>
                  <a:pt x="791" y="14605"/>
                </a:lnTo>
                <a:lnTo>
                  <a:pt x="13969" y="61595"/>
                </a:lnTo>
                <a:lnTo>
                  <a:pt x="39496" y="102108"/>
                </a:lnTo>
                <a:lnTo>
                  <a:pt x="74549" y="135000"/>
                </a:lnTo>
                <a:lnTo>
                  <a:pt x="116331" y="157225"/>
                </a:lnTo>
                <a:lnTo>
                  <a:pt x="175640" y="166370"/>
                </a:lnTo>
                <a:lnTo>
                  <a:pt x="175169" y="166370"/>
                </a:lnTo>
                <a:lnTo>
                  <a:pt x="188595" y="168910"/>
                </a:lnTo>
                <a:lnTo>
                  <a:pt x="188425" y="168910"/>
                </a:lnTo>
                <a:lnTo>
                  <a:pt x="187578" y="168656"/>
                </a:lnTo>
                <a:lnTo>
                  <a:pt x="236739" y="168656"/>
                </a:lnTo>
                <a:lnTo>
                  <a:pt x="235965" y="168148"/>
                </a:lnTo>
                <a:lnTo>
                  <a:pt x="192531" y="150241"/>
                </a:lnTo>
                <a:lnTo>
                  <a:pt x="150579" y="145796"/>
                </a:lnTo>
                <a:lnTo>
                  <a:pt x="149352" y="145796"/>
                </a:lnTo>
                <a:lnTo>
                  <a:pt x="136597" y="143383"/>
                </a:lnTo>
                <a:lnTo>
                  <a:pt x="136270" y="143383"/>
                </a:lnTo>
                <a:lnTo>
                  <a:pt x="135601" y="143215"/>
                </a:lnTo>
                <a:lnTo>
                  <a:pt x="122300" y="139192"/>
                </a:lnTo>
                <a:lnTo>
                  <a:pt x="122578" y="139192"/>
                </a:lnTo>
                <a:lnTo>
                  <a:pt x="110645" y="134238"/>
                </a:lnTo>
                <a:lnTo>
                  <a:pt x="110489" y="134238"/>
                </a:lnTo>
                <a:lnTo>
                  <a:pt x="109888" y="133938"/>
                </a:lnTo>
                <a:lnTo>
                  <a:pt x="98216" y="127747"/>
                </a:lnTo>
                <a:lnTo>
                  <a:pt x="86244" y="119887"/>
                </a:lnTo>
                <a:lnTo>
                  <a:pt x="86106" y="119887"/>
                </a:lnTo>
                <a:lnTo>
                  <a:pt x="74865" y="110919"/>
                </a:lnTo>
                <a:lnTo>
                  <a:pt x="74149" y="110382"/>
                </a:lnTo>
                <a:lnTo>
                  <a:pt x="64860" y="101607"/>
                </a:lnTo>
                <a:lnTo>
                  <a:pt x="64305" y="101013"/>
                </a:lnTo>
                <a:lnTo>
                  <a:pt x="63637" y="100371"/>
                </a:lnTo>
                <a:lnTo>
                  <a:pt x="54547" y="90297"/>
                </a:lnTo>
                <a:lnTo>
                  <a:pt x="54116" y="89839"/>
                </a:lnTo>
                <a:lnTo>
                  <a:pt x="53710" y="89281"/>
                </a:lnTo>
                <a:lnTo>
                  <a:pt x="45791" y="78867"/>
                </a:lnTo>
                <a:lnTo>
                  <a:pt x="45361" y="78329"/>
                </a:lnTo>
                <a:lnTo>
                  <a:pt x="43727" y="75692"/>
                </a:lnTo>
                <a:lnTo>
                  <a:pt x="37591" y="65912"/>
                </a:lnTo>
                <a:lnTo>
                  <a:pt x="31114" y="53212"/>
                </a:lnTo>
                <a:lnTo>
                  <a:pt x="28625" y="46862"/>
                </a:lnTo>
                <a:lnTo>
                  <a:pt x="26318" y="41148"/>
                </a:lnTo>
                <a:lnTo>
                  <a:pt x="26162" y="41148"/>
                </a:lnTo>
                <a:lnTo>
                  <a:pt x="22097" y="26924"/>
                </a:lnTo>
                <a:lnTo>
                  <a:pt x="20306" y="16256"/>
                </a:lnTo>
                <a:lnTo>
                  <a:pt x="20014" y="14605"/>
                </a:lnTo>
                <a:lnTo>
                  <a:pt x="19866" y="13956"/>
                </a:lnTo>
                <a:lnTo>
                  <a:pt x="19812" y="13462"/>
                </a:lnTo>
                <a:lnTo>
                  <a:pt x="19119" y="1143"/>
                </a:lnTo>
                <a:lnTo>
                  <a:pt x="19050" y="0"/>
                </a:lnTo>
                <a:close/>
              </a:path>
              <a:path w="329564" h="311785">
                <a:moveTo>
                  <a:pt x="236739" y="168656"/>
                </a:moveTo>
                <a:lnTo>
                  <a:pt x="187578" y="168656"/>
                </a:lnTo>
                <a:lnTo>
                  <a:pt x="188594" y="168910"/>
                </a:lnTo>
                <a:lnTo>
                  <a:pt x="237125" y="168910"/>
                </a:lnTo>
                <a:lnTo>
                  <a:pt x="236739" y="168656"/>
                </a:lnTo>
                <a:close/>
              </a:path>
              <a:path w="329564" h="311785">
                <a:moveTo>
                  <a:pt x="135713" y="143215"/>
                </a:moveTo>
                <a:lnTo>
                  <a:pt x="136270" y="143383"/>
                </a:lnTo>
                <a:lnTo>
                  <a:pt x="136597" y="143383"/>
                </a:lnTo>
                <a:lnTo>
                  <a:pt x="135713" y="143215"/>
                </a:lnTo>
                <a:close/>
              </a:path>
              <a:path w="329564" h="311785">
                <a:moveTo>
                  <a:pt x="122578" y="139192"/>
                </a:moveTo>
                <a:lnTo>
                  <a:pt x="122300" y="139192"/>
                </a:lnTo>
                <a:lnTo>
                  <a:pt x="123350" y="139491"/>
                </a:lnTo>
                <a:lnTo>
                  <a:pt x="122578" y="139192"/>
                </a:lnTo>
                <a:close/>
              </a:path>
              <a:path w="329564" h="311785">
                <a:moveTo>
                  <a:pt x="109921" y="133938"/>
                </a:moveTo>
                <a:lnTo>
                  <a:pt x="110489" y="134238"/>
                </a:lnTo>
                <a:lnTo>
                  <a:pt x="110645" y="134238"/>
                </a:lnTo>
                <a:lnTo>
                  <a:pt x="109921" y="133938"/>
                </a:lnTo>
                <a:close/>
              </a:path>
              <a:path w="329564" h="311785">
                <a:moveTo>
                  <a:pt x="85470" y="119380"/>
                </a:moveTo>
                <a:lnTo>
                  <a:pt x="86106" y="119887"/>
                </a:lnTo>
                <a:lnTo>
                  <a:pt x="86244" y="119887"/>
                </a:lnTo>
                <a:lnTo>
                  <a:pt x="85470" y="119380"/>
                </a:lnTo>
                <a:close/>
              </a:path>
              <a:path w="329564" h="311785">
                <a:moveTo>
                  <a:pt x="25906" y="40128"/>
                </a:moveTo>
                <a:lnTo>
                  <a:pt x="26162" y="41148"/>
                </a:lnTo>
                <a:lnTo>
                  <a:pt x="26318" y="41148"/>
                </a:lnTo>
                <a:lnTo>
                  <a:pt x="25906" y="40128"/>
                </a:lnTo>
                <a:close/>
              </a:path>
            </a:pathLst>
          </a:custGeom>
          <a:solidFill>
            <a:srgbClr val="155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415610" y="1227550"/>
            <a:ext cx="205979" cy="521889"/>
          </a:xfrm>
          <a:custGeom>
            <a:avLst/>
            <a:gdLst/>
            <a:ahLst/>
            <a:cxnLst/>
            <a:rect l="l" t="t" r="r" b="b"/>
            <a:pathLst>
              <a:path w="259079" h="735964">
                <a:moveTo>
                  <a:pt x="0" y="657732"/>
                </a:moveTo>
                <a:lnTo>
                  <a:pt x="35051" y="735456"/>
                </a:lnTo>
                <a:lnTo>
                  <a:pt x="69515" y="672718"/>
                </a:lnTo>
                <a:lnTo>
                  <a:pt x="46989" y="672718"/>
                </a:lnTo>
                <a:lnTo>
                  <a:pt x="28066" y="671321"/>
                </a:lnTo>
                <a:lnTo>
                  <a:pt x="28822" y="660780"/>
                </a:lnTo>
                <a:lnTo>
                  <a:pt x="28903" y="659654"/>
                </a:lnTo>
                <a:lnTo>
                  <a:pt x="28957" y="658893"/>
                </a:lnTo>
                <a:lnTo>
                  <a:pt x="0" y="657732"/>
                </a:lnTo>
                <a:close/>
              </a:path>
              <a:path w="259079" h="735964">
                <a:moveTo>
                  <a:pt x="28957" y="658893"/>
                </a:moveTo>
                <a:lnTo>
                  <a:pt x="28066" y="671321"/>
                </a:lnTo>
                <a:lnTo>
                  <a:pt x="46989" y="672718"/>
                </a:lnTo>
                <a:lnTo>
                  <a:pt x="47866" y="660780"/>
                </a:lnTo>
                <a:lnTo>
                  <a:pt x="47949" y="659654"/>
                </a:lnTo>
                <a:lnTo>
                  <a:pt x="28957" y="658893"/>
                </a:lnTo>
                <a:close/>
              </a:path>
              <a:path w="259079" h="735964">
                <a:moveTo>
                  <a:pt x="47949" y="659654"/>
                </a:moveTo>
                <a:lnTo>
                  <a:pt x="47092" y="671321"/>
                </a:lnTo>
                <a:lnTo>
                  <a:pt x="46989" y="672718"/>
                </a:lnTo>
                <a:lnTo>
                  <a:pt x="69515" y="672718"/>
                </a:lnTo>
                <a:lnTo>
                  <a:pt x="76073" y="660780"/>
                </a:lnTo>
                <a:lnTo>
                  <a:pt x="47949" y="659654"/>
                </a:lnTo>
                <a:close/>
              </a:path>
              <a:path w="259079" h="735964">
                <a:moveTo>
                  <a:pt x="145140" y="357872"/>
                </a:moveTo>
                <a:lnTo>
                  <a:pt x="140970" y="358393"/>
                </a:lnTo>
                <a:lnTo>
                  <a:pt x="135000" y="359028"/>
                </a:lnTo>
                <a:lnTo>
                  <a:pt x="128524" y="361060"/>
                </a:lnTo>
                <a:lnTo>
                  <a:pt x="99695" y="386714"/>
                </a:lnTo>
                <a:lnTo>
                  <a:pt x="80263" y="421639"/>
                </a:lnTo>
                <a:lnTo>
                  <a:pt x="63246" y="467232"/>
                </a:lnTo>
                <a:lnTo>
                  <a:pt x="52070" y="507364"/>
                </a:lnTo>
                <a:lnTo>
                  <a:pt x="39624" y="567181"/>
                </a:lnTo>
                <a:lnTo>
                  <a:pt x="30861" y="632332"/>
                </a:lnTo>
                <a:lnTo>
                  <a:pt x="28957" y="658893"/>
                </a:lnTo>
                <a:lnTo>
                  <a:pt x="47949" y="659654"/>
                </a:lnTo>
                <a:lnTo>
                  <a:pt x="49689" y="635166"/>
                </a:lnTo>
                <a:lnTo>
                  <a:pt x="53601" y="601864"/>
                </a:lnTo>
                <a:lnTo>
                  <a:pt x="58306" y="570494"/>
                </a:lnTo>
                <a:lnTo>
                  <a:pt x="63597" y="542310"/>
                </a:lnTo>
                <a:lnTo>
                  <a:pt x="64008" y="540583"/>
                </a:lnTo>
                <a:lnTo>
                  <a:pt x="64090" y="540149"/>
                </a:lnTo>
                <a:lnTo>
                  <a:pt x="77494" y="485527"/>
                </a:lnTo>
                <a:lnTo>
                  <a:pt x="93369" y="439429"/>
                </a:lnTo>
                <a:lnTo>
                  <a:pt x="110844" y="404414"/>
                </a:lnTo>
                <a:lnTo>
                  <a:pt x="124663" y="386714"/>
                </a:lnTo>
                <a:lnTo>
                  <a:pt x="127834" y="383793"/>
                </a:lnTo>
                <a:lnTo>
                  <a:pt x="127635" y="383793"/>
                </a:lnTo>
                <a:lnTo>
                  <a:pt x="131526" y="381000"/>
                </a:lnTo>
                <a:lnTo>
                  <a:pt x="131318" y="381000"/>
                </a:lnTo>
                <a:lnTo>
                  <a:pt x="132005" y="380656"/>
                </a:lnTo>
                <a:lnTo>
                  <a:pt x="132587" y="380238"/>
                </a:lnTo>
                <a:lnTo>
                  <a:pt x="132841" y="380238"/>
                </a:lnTo>
                <a:lnTo>
                  <a:pt x="135127" y="379094"/>
                </a:lnTo>
                <a:lnTo>
                  <a:pt x="134874" y="379094"/>
                </a:lnTo>
                <a:lnTo>
                  <a:pt x="136398" y="378459"/>
                </a:lnTo>
                <a:lnTo>
                  <a:pt x="136937" y="378459"/>
                </a:lnTo>
                <a:lnTo>
                  <a:pt x="138588" y="377951"/>
                </a:lnTo>
                <a:lnTo>
                  <a:pt x="138049" y="377951"/>
                </a:lnTo>
                <a:lnTo>
                  <a:pt x="139826" y="377570"/>
                </a:lnTo>
                <a:lnTo>
                  <a:pt x="141097" y="377570"/>
                </a:lnTo>
                <a:lnTo>
                  <a:pt x="143128" y="377316"/>
                </a:lnTo>
                <a:lnTo>
                  <a:pt x="149098" y="376681"/>
                </a:lnTo>
                <a:lnTo>
                  <a:pt x="176958" y="358139"/>
                </a:lnTo>
                <a:lnTo>
                  <a:pt x="144272" y="358139"/>
                </a:lnTo>
                <a:lnTo>
                  <a:pt x="145140" y="357872"/>
                </a:lnTo>
                <a:close/>
              </a:path>
              <a:path w="259079" h="735964">
                <a:moveTo>
                  <a:pt x="128524" y="383158"/>
                </a:moveTo>
                <a:lnTo>
                  <a:pt x="127635" y="383793"/>
                </a:lnTo>
                <a:lnTo>
                  <a:pt x="127834" y="383793"/>
                </a:lnTo>
                <a:lnTo>
                  <a:pt x="128524" y="383158"/>
                </a:lnTo>
                <a:close/>
              </a:path>
              <a:path w="259079" h="735964">
                <a:moveTo>
                  <a:pt x="132005" y="380656"/>
                </a:moveTo>
                <a:lnTo>
                  <a:pt x="131318" y="381000"/>
                </a:lnTo>
                <a:lnTo>
                  <a:pt x="131526" y="381000"/>
                </a:lnTo>
                <a:lnTo>
                  <a:pt x="132005" y="380656"/>
                </a:lnTo>
                <a:close/>
              </a:path>
              <a:path w="259079" h="735964">
                <a:moveTo>
                  <a:pt x="132841" y="380238"/>
                </a:moveTo>
                <a:lnTo>
                  <a:pt x="132587" y="380238"/>
                </a:lnTo>
                <a:lnTo>
                  <a:pt x="132005" y="380656"/>
                </a:lnTo>
                <a:lnTo>
                  <a:pt x="132841" y="380238"/>
                </a:lnTo>
                <a:close/>
              </a:path>
              <a:path w="259079" h="735964">
                <a:moveTo>
                  <a:pt x="136398" y="378459"/>
                </a:moveTo>
                <a:lnTo>
                  <a:pt x="134874" y="379094"/>
                </a:lnTo>
                <a:lnTo>
                  <a:pt x="135534" y="378891"/>
                </a:lnTo>
                <a:lnTo>
                  <a:pt x="136398" y="378459"/>
                </a:lnTo>
                <a:close/>
              </a:path>
              <a:path w="259079" h="735964">
                <a:moveTo>
                  <a:pt x="135534" y="378891"/>
                </a:moveTo>
                <a:lnTo>
                  <a:pt x="134874" y="379094"/>
                </a:lnTo>
                <a:lnTo>
                  <a:pt x="135127" y="379094"/>
                </a:lnTo>
                <a:lnTo>
                  <a:pt x="135534" y="378891"/>
                </a:lnTo>
                <a:close/>
              </a:path>
              <a:path w="259079" h="735964">
                <a:moveTo>
                  <a:pt x="136937" y="378459"/>
                </a:moveTo>
                <a:lnTo>
                  <a:pt x="136398" y="378459"/>
                </a:lnTo>
                <a:lnTo>
                  <a:pt x="135534" y="378891"/>
                </a:lnTo>
                <a:lnTo>
                  <a:pt x="136937" y="378459"/>
                </a:lnTo>
                <a:close/>
              </a:path>
              <a:path w="259079" h="735964">
                <a:moveTo>
                  <a:pt x="139826" y="377570"/>
                </a:moveTo>
                <a:lnTo>
                  <a:pt x="138049" y="377951"/>
                </a:lnTo>
                <a:lnTo>
                  <a:pt x="138588" y="377951"/>
                </a:lnTo>
                <a:lnTo>
                  <a:pt x="139826" y="377570"/>
                </a:lnTo>
                <a:close/>
              </a:path>
              <a:path w="259079" h="735964">
                <a:moveTo>
                  <a:pt x="141097" y="377570"/>
                </a:moveTo>
                <a:lnTo>
                  <a:pt x="139826" y="377570"/>
                </a:lnTo>
                <a:lnTo>
                  <a:pt x="138588" y="377951"/>
                </a:lnTo>
                <a:lnTo>
                  <a:pt x="138048" y="377951"/>
                </a:lnTo>
                <a:lnTo>
                  <a:pt x="141097" y="377570"/>
                </a:lnTo>
                <a:close/>
              </a:path>
              <a:path w="259079" h="735964">
                <a:moveTo>
                  <a:pt x="148564" y="356819"/>
                </a:moveTo>
                <a:lnTo>
                  <a:pt x="144272" y="358139"/>
                </a:lnTo>
                <a:lnTo>
                  <a:pt x="145519" y="357872"/>
                </a:lnTo>
                <a:lnTo>
                  <a:pt x="177192" y="357872"/>
                </a:lnTo>
                <a:lnTo>
                  <a:pt x="177736" y="357250"/>
                </a:lnTo>
                <a:lnTo>
                  <a:pt x="147700" y="357250"/>
                </a:lnTo>
                <a:lnTo>
                  <a:pt x="148564" y="356819"/>
                </a:lnTo>
                <a:close/>
              </a:path>
              <a:path w="259079" h="735964">
                <a:moveTo>
                  <a:pt x="177192" y="357872"/>
                </a:moveTo>
                <a:lnTo>
                  <a:pt x="145519" y="357872"/>
                </a:lnTo>
                <a:lnTo>
                  <a:pt x="144272" y="358139"/>
                </a:lnTo>
                <a:lnTo>
                  <a:pt x="176958" y="358139"/>
                </a:lnTo>
                <a:lnTo>
                  <a:pt x="177192" y="357872"/>
                </a:lnTo>
                <a:close/>
              </a:path>
              <a:path w="259079" h="735964">
                <a:moveTo>
                  <a:pt x="149225" y="356615"/>
                </a:moveTo>
                <a:lnTo>
                  <a:pt x="148564" y="356819"/>
                </a:lnTo>
                <a:lnTo>
                  <a:pt x="147700" y="357250"/>
                </a:lnTo>
                <a:lnTo>
                  <a:pt x="149225" y="356615"/>
                </a:lnTo>
                <a:close/>
              </a:path>
              <a:path w="259079" h="735964">
                <a:moveTo>
                  <a:pt x="178292" y="356615"/>
                </a:moveTo>
                <a:lnTo>
                  <a:pt x="149225" y="356615"/>
                </a:lnTo>
                <a:lnTo>
                  <a:pt x="147700" y="357250"/>
                </a:lnTo>
                <a:lnTo>
                  <a:pt x="177736" y="357250"/>
                </a:lnTo>
                <a:lnTo>
                  <a:pt x="178292" y="356615"/>
                </a:lnTo>
                <a:close/>
              </a:path>
              <a:path w="259079" h="735964">
                <a:moveTo>
                  <a:pt x="179875" y="354710"/>
                </a:moveTo>
                <a:lnTo>
                  <a:pt x="152781" y="354710"/>
                </a:lnTo>
                <a:lnTo>
                  <a:pt x="152093" y="355054"/>
                </a:lnTo>
                <a:lnTo>
                  <a:pt x="151511" y="355472"/>
                </a:lnTo>
                <a:lnTo>
                  <a:pt x="151257" y="355472"/>
                </a:lnTo>
                <a:lnTo>
                  <a:pt x="148564" y="356819"/>
                </a:lnTo>
                <a:lnTo>
                  <a:pt x="149225" y="356615"/>
                </a:lnTo>
                <a:lnTo>
                  <a:pt x="178292" y="356615"/>
                </a:lnTo>
                <a:lnTo>
                  <a:pt x="179271" y="355472"/>
                </a:lnTo>
                <a:lnTo>
                  <a:pt x="151511" y="355472"/>
                </a:lnTo>
                <a:lnTo>
                  <a:pt x="152208" y="355054"/>
                </a:lnTo>
                <a:lnTo>
                  <a:pt x="179602" y="355054"/>
                </a:lnTo>
                <a:lnTo>
                  <a:pt x="179875" y="354710"/>
                </a:lnTo>
                <a:close/>
              </a:path>
              <a:path w="259079" h="735964">
                <a:moveTo>
                  <a:pt x="182089" y="351916"/>
                </a:moveTo>
                <a:lnTo>
                  <a:pt x="156463" y="351916"/>
                </a:lnTo>
                <a:lnTo>
                  <a:pt x="152093" y="355054"/>
                </a:lnTo>
                <a:lnTo>
                  <a:pt x="152781" y="354710"/>
                </a:lnTo>
                <a:lnTo>
                  <a:pt x="179875" y="354710"/>
                </a:lnTo>
                <a:lnTo>
                  <a:pt x="182089" y="351916"/>
                </a:lnTo>
                <a:close/>
              </a:path>
              <a:path w="259079" h="735964">
                <a:moveTo>
                  <a:pt x="239649" y="0"/>
                </a:moveTo>
                <a:lnTo>
                  <a:pt x="239024" y="33831"/>
                </a:lnTo>
                <a:lnTo>
                  <a:pt x="237283" y="67400"/>
                </a:lnTo>
                <a:lnTo>
                  <a:pt x="234434" y="100227"/>
                </a:lnTo>
                <a:lnTo>
                  <a:pt x="230416" y="133755"/>
                </a:lnTo>
                <a:lnTo>
                  <a:pt x="230464" y="133998"/>
                </a:lnTo>
                <a:lnTo>
                  <a:pt x="225737" y="165181"/>
                </a:lnTo>
                <a:lnTo>
                  <a:pt x="225722" y="165491"/>
                </a:lnTo>
                <a:lnTo>
                  <a:pt x="220359" y="194026"/>
                </a:lnTo>
                <a:lnTo>
                  <a:pt x="213312" y="224788"/>
                </a:lnTo>
                <a:lnTo>
                  <a:pt x="206604" y="250183"/>
                </a:lnTo>
                <a:lnTo>
                  <a:pt x="206501" y="250573"/>
                </a:lnTo>
                <a:lnTo>
                  <a:pt x="202691" y="262763"/>
                </a:lnTo>
                <a:lnTo>
                  <a:pt x="198452" y="275619"/>
                </a:lnTo>
                <a:lnTo>
                  <a:pt x="193370" y="289479"/>
                </a:lnTo>
                <a:lnTo>
                  <a:pt x="190729" y="296281"/>
                </a:lnTo>
                <a:lnTo>
                  <a:pt x="190624" y="296550"/>
                </a:lnTo>
                <a:lnTo>
                  <a:pt x="184385" y="310666"/>
                </a:lnTo>
                <a:lnTo>
                  <a:pt x="182704" y="314070"/>
                </a:lnTo>
                <a:lnTo>
                  <a:pt x="182139" y="315162"/>
                </a:lnTo>
                <a:lnTo>
                  <a:pt x="182086" y="315517"/>
                </a:lnTo>
                <a:lnTo>
                  <a:pt x="180950" y="317625"/>
                </a:lnTo>
                <a:lnTo>
                  <a:pt x="179160" y="321125"/>
                </a:lnTo>
                <a:lnTo>
                  <a:pt x="177908" y="323525"/>
                </a:lnTo>
                <a:lnTo>
                  <a:pt x="177547" y="323904"/>
                </a:lnTo>
                <a:lnTo>
                  <a:pt x="173223" y="331342"/>
                </a:lnTo>
                <a:lnTo>
                  <a:pt x="168645" y="338074"/>
                </a:lnTo>
                <a:lnTo>
                  <a:pt x="163932" y="344148"/>
                </a:lnTo>
                <a:lnTo>
                  <a:pt x="160400" y="348106"/>
                </a:lnTo>
                <a:lnTo>
                  <a:pt x="155558" y="352566"/>
                </a:lnTo>
                <a:lnTo>
                  <a:pt x="156463" y="351916"/>
                </a:lnTo>
                <a:lnTo>
                  <a:pt x="182089" y="351916"/>
                </a:lnTo>
                <a:lnTo>
                  <a:pt x="184403" y="348995"/>
                </a:lnTo>
                <a:lnTo>
                  <a:pt x="203835" y="314070"/>
                </a:lnTo>
                <a:lnTo>
                  <a:pt x="220852" y="268477"/>
                </a:lnTo>
                <a:lnTo>
                  <a:pt x="232028" y="228345"/>
                </a:lnTo>
                <a:lnTo>
                  <a:pt x="244475" y="168528"/>
                </a:lnTo>
                <a:lnTo>
                  <a:pt x="249220" y="136934"/>
                </a:lnTo>
                <a:lnTo>
                  <a:pt x="249300" y="136397"/>
                </a:lnTo>
                <a:lnTo>
                  <a:pt x="253237" y="103377"/>
                </a:lnTo>
                <a:lnTo>
                  <a:pt x="256286" y="69468"/>
                </a:lnTo>
                <a:lnTo>
                  <a:pt x="258063" y="34925"/>
                </a:lnTo>
                <a:lnTo>
                  <a:pt x="258699" y="380"/>
                </a:lnTo>
                <a:lnTo>
                  <a:pt x="239649" y="0"/>
                </a:lnTo>
                <a:close/>
              </a:path>
              <a:path w="259079" h="735964">
                <a:moveTo>
                  <a:pt x="179160" y="321125"/>
                </a:moveTo>
                <a:lnTo>
                  <a:pt x="177547" y="323904"/>
                </a:lnTo>
                <a:lnTo>
                  <a:pt x="177908" y="323525"/>
                </a:lnTo>
                <a:lnTo>
                  <a:pt x="179160" y="321125"/>
                </a:lnTo>
                <a:close/>
              </a:path>
              <a:path w="259079" h="735964">
                <a:moveTo>
                  <a:pt x="186444" y="306017"/>
                </a:moveTo>
                <a:lnTo>
                  <a:pt x="184979" y="309325"/>
                </a:lnTo>
                <a:lnTo>
                  <a:pt x="186414" y="306375"/>
                </a:lnTo>
                <a:lnTo>
                  <a:pt x="186447" y="306017"/>
                </a:lnTo>
                <a:close/>
              </a:path>
            </a:pathLst>
          </a:custGeom>
          <a:solidFill>
            <a:srgbClr val="155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645864" y="1061862"/>
            <a:ext cx="254627" cy="499539"/>
          </a:xfrm>
          <a:custGeom>
            <a:avLst/>
            <a:gdLst/>
            <a:ahLst/>
            <a:cxnLst/>
            <a:rect l="l" t="t" r="r" b="b"/>
            <a:pathLst>
              <a:path w="399415" h="783589">
                <a:moveTo>
                  <a:pt x="0" y="705104"/>
                </a:moveTo>
                <a:lnTo>
                  <a:pt x="33654" y="783463"/>
                </a:lnTo>
                <a:lnTo>
                  <a:pt x="69440" y="721106"/>
                </a:lnTo>
                <a:lnTo>
                  <a:pt x="46863" y="721106"/>
                </a:lnTo>
                <a:lnTo>
                  <a:pt x="27940" y="718947"/>
                </a:lnTo>
                <a:lnTo>
                  <a:pt x="29160" y="707928"/>
                </a:lnTo>
                <a:lnTo>
                  <a:pt x="29284" y="706815"/>
                </a:lnTo>
                <a:lnTo>
                  <a:pt x="0" y="705104"/>
                </a:lnTo>
                <a:close/>
              </a:path>
              <a:path w="399415" h="783589">
                <a:moveTo>
                  <a:pt x="29284" y="706815"/>
                </a:moveTo>
                <a:lnTo>
                  <a:pt x="27940" y="718947"/>
                </a:lnTo>
                <a:lnTo>
                  <a:pt x="46863" y="721106"/>
                </a:lnTo>
                <a:lnTo>
                  <a:pt x="48335" y="707928"/>
                </a:lnTo>
                <a:lnTo>
                  <a:pt x="29284" y="706815"/>
                </a:lnTo>
                <a:close/>
              </a:path>
              <a:path w="399415" h="783589">
                <a:moveTo>
                  <a:pt x="48335" y="707928"/>
                </a:moveTo>
                <a:lnTo>
                  <a:pt x="46863" y="721106"/>
                </a:lnTo>
                <a:lnTo>
                  <a:pt x="69440" y="721106"/>
                </a:lnTo>
                <a:lnTo>
                  <a:pt x="76073" y="709549"/>
                </a:lnTo>
                <a:lnTo>
                  <a:pt x="48335" y="707928"/>
                </a:lnTo>
                <a:close/>
              </a:path>
              <a:path w="399415" h="783589">
                <a:moveTo>
                  <a:pt x="219159" y="381770"/>
                </a:moveTo>
                <a:lnTo>
                  <a:pt x="173990" y="392175"/>
                </a:lnTo>
                <a:lnTo>
                  <a:pt x="139328" y="418973"/>
                </a:lnTo>
                <a:lnTo>
                  <a:pt x="108193" y="458995"/>
                </a:lnTo>
                <a:lnTo>
                  <a:pt x="87122" y="496570"/>
                </a:lnTo>
                <a:lnTo>
                  <a:pt x="68452" y="539496"/>
                </a:lnTo>
                <a:lnTo>
                  <a:pt x="47878" y="603376"/>
                </a:lnTo>
                <a:lnTo>
                  <a:pt x="33020" y="673100"/>
                </a:lnTo>
                <a:lnTo>
                  <a:pt x="29284" y="706815"/>
                </a:lnTo>
                <a:lnTo>
                  <a:pt x="48335" y="707928"/>
                </a:lnTo>
                <a:lnTo>
                  <a:pt x="51871" y="676281"/>
                </a:lnTo>
                <a:lnTo>
                  <a:pt x="51957" y="675511"/>
                </a:lnTo>
                <a:lnTo>
                  <a:pt x="58185" y="641868"/>
                </a:lnTo>
                <a:lnTo>
                  <a:pt x="75420" y="577122"/>
                </a:lnTo>
                <a:lnTo>
                  <a:pt x="91543" y="532759"/>
                </a:lnTo>
                <a:lnTo>
                  <a:pt x="110572" y="492585"/>
                </a:lnTo>
                <a:lnTo>
                  <a:pt x="131050" y="458995"/>
                </a:lnTo>
                <a:lnTo>
                  <a:pt x="160174" y="425279"/>
                </a:lnTo>
                <a:lnTo>
                  <a:pt x="183261" y="408813"/>
                </a:lnTo>
                <a:lnTo>
                  <a:pt x="183493" y="408813"/>
                </a:lnTo>
                <a:lnTo>
                  <a:pt x="190566" y="405607"/>
                </a:lnTo>
                <a:lnTo>
                  <a:pt x="196686" y="403606"/>
                </a:lnTo>
                <a:lnTo>
                  <a:pt x="196124" y="403606"/>
                </a:lnTo>
                <a:lnTo>
                  <a:pt x="205104" y="401700"/>
                </a:lnTo>
                <a:lnTo>
                  <a:pt x="207187" y="401700"/>
                </a:lnTo>
                <a:lnTo>
                  <a:pt x="221107" y="400685"/>
                </a:lnTo>
                <a:lnTo>
                  <a:pt x="258064" y="386207"/>
                </a:lnTo>
                <a:lnTo>
                  <a:pt x="264088" y="382016"/>
                </a:lnTo>
                <a:lnTo>
                  <a:pt x="217932" y="382016"/>
                </a:lnTo>
                <a:lnTo>
                  <a:pt x="219159" y="381770"/>
                </a:lnTo>
                <a:close/>
              </a:path>
              <a:path w="399415" h="783589">
                <a:moveTo>
                  <a:pt x="183493" y="408813"/>
                </a:moveTo>
                <a:lnTo>
                  <a:pt x="183261" y="408813"/>
                </a:lnTo>
                <a:lnTo>
                  <a:pt x="182392" y="409321"/>
                </a:lnTo>
                <a:lnTo>
                  <a:pt x="183493" y="408813"/>
                </a:lnTo>
                <a:close/>
              </a:path>
              <a:path w="399415" h="783589">
                <a:moveTo>
                  <a:pt x="197761" y="403258"/>
                </a:moveTo>
                <a:lnTo>
                  <a:pt x="196151" y="403606"/>
                </a:lnTo>
                <a:lnTo>
                  <a:pt x="196686" y="403606"/>
                </a:lnTo>
                <a:lnTo>
                  <a:pt x="197761" y="403258"/>
                </a:lnTo>
                <a:close/>
              </a:path>
              <a:path w="399415" h="783589">
                <a:moveTo>
                  <a:pt x="207187" y="401700"/>
                </a:moveTo>
                <a:lnTo>
                  <a:pt x="205104" y="401700"/>
                </a:lnTo>
                <a:lnTo>
                  <a:pt x="203907" y="401955"/>
                </a:lnTo>
                <a:lnTo>
                  <a:pt x="207187" y="401700"/>
                </a:lnTo>
                <a:close/>
              </a:path>
              <a:path w="399415" h="783589">
                <a:moveTo>
                  <a:pt x="266644" y="380238"/>
                </a:moveTo>
                <a:lnTo>
                  <a:pt x="226314" y="380238"/>
                </a:lnTo>
                <a:lnTo>
                  <a:pt x="217932" y="382016"/>
                </a:lnTo>
                <a:lnTo>
                  <a:pt x="264088" y="382016"/>
                </a:lnTo>
                <a:lnTo>
                  <a:pt x="266644" y="380238"/>
                </a:lnTo>
                <a:close/>
              </a:path>
              <a:path w="399415" h="783589">
                <a:moveTo>
                  <a:pt x="273544" y="374396"/>
                </a:moveTo>
                <a:lnTo>
                  <a:pt x="240792" y="374396"/>
                </a:lnTo>
                <a:lnTo>
                  <a:pt x="232267" y="378199"/>
                </a:lnTo>
                <a:lnTo>
                  <a:pt x="225171" y="380492"/>
                </a:lnTo>
                <a:lnTo>
                  <a:pt x="226314" y="380238"/>
                </a:lnTo>
                <a:lnTo>
                  <a:pt x="266677" y="380238"/>
                </a:lnTo>
                <a:lnTo>
                  <a:pt x="273544" y="374396"/>
                </a:lnTo>
                <a:close/>
              </a:path>
              <a:path w="399415" h="783589">
                <a:moveTo>
                  <a:pt x="379857" y="0"/>
                </a:moveTo>
                <a:lnTo>
                  <a:pt x="378862" y="35935"/>
                </a:lnTo>
                <a:lnTo>
                  <a:pt x="375995" y="71576"/>
                </a:lnTo>
                <a:lnTo>
                  <a:pt x="371193" y="107307"/>
                </a:lnTo>
                <a:lnTo>
                  <a:pt x="371093" y="107828"/>
                </a:lnTo>
                <a:lnTo>
                  <a:pt x="371013" y="108418"/>
                </a:lnTo>
                <a:lnTo>
                  <a:pt x="356835" y="175249"/>
                </a:lnTo>
                <a:lnTo>
                  <a:pt x="345350" y="213106"/>
                </a:lnTo>
                <a:lnTo>
                  <a:pt x="336810" y="237430"/>
                </a:lnTo>
                <a:lnTo>
                  <a:pt x="336764" y="237779"/>
                </a:lnTo>
                <a:lnTo>
                  <a:pt x="318889" y="278638"/>
                </a:lnTo>
                <a:lnTo>
                  <a:pt x="297771" y="316094"/>
                </a:lnTo>
                <a:lnTo>
                  <a:pt x="270128" y="351409"/>
                </a:lnTo>
                <a:lnTo>
                  <a:pt x="240151" y="374684"/>
                </a:lnTo>
                <a:lnTo>
                  <a:pt x="240792" y="374396"/>
                </a:lnTo>
                <a:lnTo>
                  <a:pt x="273544" y="374396"/>
                </a:lnTo>
                <a:lnTo>
                  <a:pt x="275336" y="372872"/>
                </a:lnTo>
                <a:lnTo>
                  <a:pt x="307340" y="335914"/>
                </a:lnTo>
                <a:lnTo>
                  <a:pt x="329184" y="300355"/>
                </a:lnTo>
                <a:lnTo>
                  <a:pt x="348742" y="259207"/>
                </a:lnTo>
                <a:lnTo>
                  <a:pt x="365506" y="213106"/>
                </a:lnTo>
                <a:lnTo>
                  <a:pt x="383286" y="146050"/>
                </a:lnTo>
                <a:lnTo>
                  <a:pt x="394843" y="74295"/>
                </a:lnTo>
                <a:lnTo>
                  <a:pt x="398907" y="508"/>
                </a:lnTo>
                <a:lnTo>
                  <a:pt x="379857" y="0"/>
                </a:lnTo>
                <a:close/>
              </a:path>
            </a:pathLst>
          </a:custGeom>
          <a:solidFill>
            <a:srgbClr val="155F82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22" name="object 22"/>
          <p:cNvGrpSpPr/>
          <p:nvPr/>
        </p:nvGrpSpPr>
        <p:grpSpPr>
          <a:xfrm>
            <a:off x="1398671" y="1162536"/>
            <a:ext cx="1001126" cy="279632"/>
            <a:chOff x="1278889" y="1410588"/>
            <a:chExt cx="1259205" cy="394335"/>
          </a:xfrm>
        </p:grpSpPr>
        <p:sp>
          <p:nvSpPr>
            <p:cNvPr id="23" name="object 23"/>
            <p:cNvSpPr/>
            <p:nvPr/>
          </p:nvSpPr>
          <p:spPr>
            <a:xfrm>
              <a:off x="1288414" y="1420113"/>
              <a:ext cx="1240155" cy="375285"/>
            </a:xfrm>
            <a:custGeom>
              <a:avLst/>
              <a:gdLst/>
              <a:ahLst/>
              <a:cxnLst/>
              <a:rect l="l" t="t" r="r" b="b"/>
              <a:pathLst>
                <a:path w="1240155" h="375285">
                  <a:moveTo>
                    <a:pt x="1177543" y="0"/>
                  </a:moveTo>
                  <a:lnTo>
                    <a:pt x="62610" y="0"/>
                  </a:lnTo>
                  <a:lnTo>
                    <a:pt x="38254" y="4905"/>
                  </a:lnTo>
                  <a:lnTo>
                    <a:pt x="18351" y="18287"/>
                  </a:lnTo>
                  <a:lnTo>
                    <a:pt x="4925" y="38147"/>
                  </a:lnTo>
                  <a:lnTo>
                    <a:pt x="0" y="62484"/>
                  </a:lnTo>
                  <a:lnTo>
                    <a:pt x="0" y="312420"/>
                  </a:lnTo>
                  <a:lnTo>
                    <a:pt x="4925" y="336756"/>
                  </a:lnTo>
                  <a:lnTo>
                    <a:pt x="18351" y="356615"/>
                  </a:lnTo>
                  <a:lnTo>
                    <a:pt x="38254" y="369998"/>
                  </a:lnTo>
                  <a:lnTo>
                    <a:pt x="62610" y="374903"/>
                  </a:lnTo>
                  <a:lnTo>
                    <a:pt x="1177543" y="374903"/>
                  </a:lnTo>
                  <a:lnTo>
                    <a:pt x="1201880" y="369998"/>
                  </a:lnTo>
                  <a:lnTo>
                    <a:pt x="1221740" y="356615"/>
                  </a:lnTo>
                  <a:lnTo>
                    <a:pt x="1235122" y="336756"/>
                  </a:lnTo>
                  <a:lnTo>
                    <a:pt x="1240028" y="312420"/>
                  </a:lnTo>
                  <a:lnTo>
                    <a:pt x="1240028" y="62484"/>
                  </a:lnTo>
                  <a:lnTo>
                    <a:pt x="1235122" y="38147"/>
                  </a:lnTo>
                  <a:lnTo>
                    <a:pt x="1221739" y="18287"/>
                  </a:lnTo>
                  <a:lnTo>
                    <a:pt x="1201880" y="4905"/>
                  </a:lnTo>
                  <a:lnTo>
                    <a:pt x="1177543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4" name="object 24"/>
            <p:cNvSpPr/>
            <p:nvPr/>
          </p:nvSpPr>
          <p:spPr>
            <a:xfrm>
              <a:off x="1288414" y="1420113"/>
              <a:ext cx="1240155" cy="375285"/>
            </a:xfrm>
            <a:custGeom>
              <a:avLst/>
              <a:gdLst/>
              <a:ahLst/>
              <a:cxnLst/>
              <a:rect l="l" t="t" r="r" b="b"/>
              <a:pathLst>
                <a:path w="1240155" h="375285">
                  <a:moveTo>
                    <a:pt x="0" y="62484"/>
                  </a:moveTo>
                  <a:lnTo>
                    <a:pt x="4925" y="38147"/>
                  </a:lnTo>
                  <a:lnTo>
                    <a:pt x="18351" y="18287"/>
                  </a:lnTo>
                  <a:lnTo>
                    <a:pt x="38254" y="4905"/>
                  </a:lnTo>
                  <a:lnTo>
                    <a:pt x="62610" y="0"/>
                  </a:lnTo>
                  <a:lnTo>
                    <a:pt x="1177543" y="0"/>
                  </a:lnTo>
                  <a:lnTo>
                    <a:pt x="1201880" y="4905"/>
                  </a:lnTo>
                  <a:lnTo>
                    <a:pt x="1221739" y="18287"/>
                  </a:lnTo>
                  <a:lnTo>
                    <a:pt x="1235122" y="38147"/>
                  </a:lnTo>
                  <a:lnTo>
                    <a:pt x="1240028" y="62484"/>
                  </a:lnTo>
                  <a:lnTo>
                    <a:pt x="1240028" y="312420"/>
                  </a:lnTo>
                  <a:lnTo>
                    <a:pt x="1235122" y="336756"/>
                  </a:lnTo>
                  <a:lnTo>
                    <a:pt x="1221740" y="356615"/>
                  </a:lnTo>
                  <a:lnTo>
                    <a:pt x="1201880" y="369998"/>
                  </a:lnTo>
                  <a:lnTo>
                    <a:pt x="1177543" y="374903"/>
                  </a:lnTo>
                  <a:lnTo>
                    <a:pt x="62610" y="374903"/>
                  </a:lnTo>
                  <a:lnTo>
                    <a:pt x="38254" y="369998"/>
                  </a:lnTo>
                  <a:lnTo>
                    <a:pt x="18351" y="356615"/>
                  </a:lnTo>
                  <a:lnTo>
                    <a:pt x="4925" y="336756"/>
                  </a:lnTo>
                  <a:lnTo>
                    <a:pt x="0" y="312420"/>
                  </a:lnTo>
                  <a:lnTo>
                    <a:pt x="0" y="62484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5" name="object 25"/>
          <p:cNvSpPr txBox="1"/>
          <p:nvPr/>
        </p:nvSpPr>
        <p:spPr>
          <a:xfrm>
            <a:off x="1619344" y="1173491"/>
            <a:ext cx="767378" cy="243624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9179" marR="3239" indent="-91488">
              <a:spcBef>
                <a:spcPts val="64"/>
              </a:spcBef>
            </a:pPr>
            <a:r>
              <a:rPr sz="765" spc="41" dirty="0">
                <a:solidFill>
                  <a:srgbClr val="FFFFFF"/>
                </a:solidFill>
                <a:latin typeface="Gill Sans MT"/>
                <a:cs typeface="Gill Sans MT"/>
              </a:rPr>
              <a:t>Best</a:t>
            </a:r>
            <a:r>
              <a:rPr sz="765" spc="54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FFFFFF"/>
                </a:solidFill>
                <a:latin typeface="Gill Sans MT"/>
                <a:cs typeface="Gill Sans MT"/>
              </a:rPr>
              <a:t>seller</a:t>
            </a:r>
            <a:r>
              <a:rPr sz="765" spc="67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-16" dirty="0">
                <a:solidFill>
                  <a:srgbClr val="FFFFFF"/>
                </a:solidFill>
                <a:latin typeface="Gill Sans MT"/>
                <a:cs typeface="Gill Sans MT"/>
              </a:rPr>
              <a:t>for </a:t>
            </a: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heartburn</a:t>
            </a:r>
            <a:endParaRPr sz="765" dirty="0">
              <a:latin typeface="Gill Sans MT"/>
              <a:cs typeface="Gill Sans MT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243158" y="3689830"/>
            <a:ext cx="758796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48" dirty="0">
                <a:solidFill>
                  <a:srgbClr val="FFFFFF"/>
                </a:solidFill>
                <a:latin typeface="Gill Sans MT"/>
                <a:cs typeface="Gill Sans MT"/>
              </a:rPr>
              <a:t>Stomach</a:t>
            </a:r>
            <a:r>
              <a:rPr sz="765" spc="-13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5" dirty="0">
                <a:solidFill>
                  <a:srgbClr val="FFFFFF"/>
                </a:solidFill>
                <a:latin typeface="Gill Sans MT"/>
                <a:cs typeface="Gill Sans MT"/>
              </a:rPr>
              <a:t>acid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142414" y="966332"/>
            <a:ext cx="790599" cy="239244"/>
          </a:xfrm>
          <a:custGeom>
            <a:avLst/>
            <a:gdLst/>
            <a:ahLst/>
            <a:cxnLst/>
            <a:rect l="l" t="t" r="r" b="b"/>
            <a:pathLst>
              <a:path w="1240154" h="375285">
                <a:moveTo>
                  <a:pt x="1177543" y="0"/>
                </a:moveTo>
                <a:lnTo>
                  <a:pt x="62484" y="0"/>
                </a:lnTo>
                <a:lnTo>
                  <a:pt x="38201" y="4925"/>
                </a:lnTo>
                <a:lnTo>
                  <a:pt x="18335" y="18351"/>
                </a:lnTo>
                <a:lnTo>
                  <a:pt x="4923" y="38254"/>
                </a:lnTo>
                <a:lnTo>
                  <a:pt x="0" y="62611"/>
                </a:lnTo>
                <a:lnTo>
                  <a:pt x="0" y="312547"/>
                </a:lnTo>
                <a:lnTo>
                  <a:pt x="4923" y="336883"/>
                </a:lnTo>
                <a:lnTo>
                  <a:pt x="18335" y="356743"/>
                </a:lnTo>
                <a:lnTo>
                  <a:pt x="38201" y="370125"/>
                </a:lnTo>
                <a:lnTo>
                  <a:pt x="62484" y="375031"/>
                </a:lnTo>
                <a:lnTo>
                  <a:pt x="1177543" y="375031"/>
                </a:lnTo>
                <a:lnTo>
                  <a:pt x="1201880" y="370125"/>
                </a:lnTo>
                <a:lnTo>
                  <a:pt x="1221739" y="356743"/>
                </a:lnTo>
                <a:lnTo>
                  <a:pt x="1235122" y="336883"/>
                </a:lnTo>
                <a:lnTo>
                  <a:pt x="1240027" y="312547"/>
                </a:lnTo>
                <a:lnTo>
                  <a:pt x="1240027" y="62611"/>
                </a:lnTo>
                <a:lnTo>
                  <a:pt x="1235122" y="38254"/>
                </a:lnTo>
                <a:lnTo>
                  <a:pt x="1221739" y="18351"/>
                </a:lnTo>
                <a:lnTo>
                  <a:pt x="1201880" y="4925"/>
                </a:lnTo>
                <a:lnTo>
                  <a:pt x="1177543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33" name="object 33"/>
          <p:cNvSpPr txBox="1"/>
          <p:nvPr/>
        </p:nvSpPr>
        <p:spPr>
          <a:xfrm>
            <a:off x="3350601" y="1046379"/>
            <a:ext cx="335994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-6" dirty="0">
                <a:solidFill>
                  <a:srgbClr val="FFFFFF"/>
                </a:solidFill>
                <a:latin typeface="Gill Sans MT"/>
                <a:cs typeface="Gill Sans MT"/>
              </a:rPr>
              <a:t>Motility</a:t>
            </a:r>
            <a:endParaRPr sz="765" dirty="0">
              <a:latin typeface="Gill Sans MT"/>
              <a:cs typeface="Gill Sans MT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959876" y="3355312"/>
            <a:ext cx="363522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51" dirty="0">
                <a:solidFill>
                  <a:srgbClr val="FFFFFF"/>
                </a:solidFill>
                <a:latin typeface="Gill Sans MT"/>
                <a:cs typeface="Gill Sans MT"/>
              </a:rPr>
              <a:t>Mucosa</a:t>
            </a:r>
            <a:endParaRPr sz="765">
              <a:latin typeface="Gill Sans MT"/>
              <a:cs typeface="Gill Sans MT"/>
            </a:endParaRPr>
          </a:p>
        </p:txBody>
      </p:sp>
      <p:grpSp>
        <p:nvGrpSpPr>
          <p:cNvPr id="38" name="object 38"/>
          <p:cNvGrpSpPr/>
          <p:nvPr/>
        </p:nvGrpSpPr>
        <p:grpSpPr>
          <a:xfrm>
            <a:off x="4464346" y="978875"/>
            <a:ext cx="802743" cy="251389"/>
            <a:chOff x="8023097" y="1217802"/>
            <a:chExt cx="1259205" cy="394335"/>
          </a:xfrm>
        </p:grpSpPr>
        <p:sp>
          <p:nvSpPr>
            <p:cNvPr id="39" name="object 39"/>
            <p:cNvSpPr/>
            <p:nvPr/>
          </p:nvSpPr>
          <p:spPr>
            <a:xfrm>
              <a:off x="8032622" y="1227327"/>
              <a:ext cx="1240155" cy="375285"/>
            </a:xfrm>
            <a:custGeom>
              <a:avLst/>
              <a:gdLst/>
              <a:ahLst/>
              <a:cxnLst/>
              <a:rect l="l" t="t" r="r" b="b"/>
              <a:pathLst>
                <a:path w="1240154" h="375284">
                  <a:moveTo>
                    <a:pt x="1177544" y="0"/>
                  </a:moveTo>
                  <a:lnTo>
                    <a:pt x="62610" y="0"/>
                  </a:lnTo>
                  <a:lnTo>
                    <a:pt x="38254" y="4923"/>
                  </a:lnTo>
                  <a:lnTo>
                    <a:pt x="18351" y="18335"/>
                  </a:lnTo>
                  <a:lnTo>
                    <a:pt x="4925" y="38201"/>
                  </a:lnTo>
                  <a:lnTo>
                    <a:pt x="0" y="62484"/>
                  </a:lnTo>
                  <a:lnTo>
                    <a:pt x="0" y="312547"/>
                  </a:lnTo>
                  <a:lnTo>
                    <a:pt x="4925" y="336883"/>
                  </a:lnTo>
                  <a:lnTo>
                    <a:pt x="18351" y="356743"/>
                  </a:lnTo>
                  <a:lnTo>
                    <a:pt x="38254" y="370125"/>
                  </a:lnTo>
                  <a:lnTo>
                    <a:pt x="62610" y="375031"/>
                  </a:lnTo>
                  <a:lnTo>
                    <a:pt x="1177544" y="375031"/>
                  </a:lnTo>
                  <a:lnTo>
                    <a:pt x="1201880" y="370125"/>
                  </a:lnTo>
                  <a:lnTo>
                    <a:pt x="1221739" y="356743"/>
                  </a:lnTo>
                  <a:lnTo>
                    <a:pt x="1235122" y="336883"/>
                  </a:lnTo>
                  <a:lnTo>
                    <a:pt x="1240027" y="312547"/>
                  </a:lnTo>
                  <a:lnTo>
                    <a:pt x="1240027" y="62484"/>
                  </a:lnTo>
                  <a:lnTo>
                    <a:pt x="1235122" y="38201"/>
                  </a:lnTo>
                  <a:lnTo>
                    <a:pt x="1221740" y="18335"/>
                  </a:lnTo>
                  <a:lnTo>
                    <a:pt x="1201880" y="4923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0" name="object 40"/>
            <p:cNvSpPr/>
            <p:nvPr/>
          </p:nvSpPr>
          <p:spPr>
            <a:xfrm>
              <a:off x="8032622" y="1227327"/>
              <a:ext cx="1240155" cy="375285"/>
            </a:xfrm>
            <a:custGeom>
              <a:avLst/>
              <a:gdLst/>
              <a:ahLst/>
              <a:cxnLst/>
              <a:rect l="l" t="t" r="r" b="b"/>
              <a:pathLst>
                <a:path w="1240154" h="375284">
                  <a:moveTo>
                    <a:pt x="0" y="62484"/>
                  </a:moveTo>
                  <a:lnTo>
                    <a:pt x="4925" y="38201"/>
                  </a:lnTo>
                  <a:lnTo>
                    <a:pt x="18351" y="18335"/>
                  </a:lnTo>
                  <a:lnTo>
                    <a:pt x="38254" y="4923"/>
                  </a:lnTo>
                  <a:lnTo>
                    <a:pt x="62610" y="0"/>
                  </a:lnTo>
                  <a:lnTo>
                    <a:pt x="1177544" y="0"/>
                  </a:lnTo>
                  <a:lnTo>
                    <a:pt x="1201880" y="4923"/>
                  </a:lnTo>
                  <a:lnTo>
                    <a:pt x="1221740" y="18335"/>
                  </a:lnTo>
                  <a:lnTo>
                    <a:pt x="1235122" y="38201"/>
                  </a:lnTo>
                  <a:lnTo>
                    <a:pt x="1240027" y="62484"/>
                  </a:lnTo>
                  <a:lnTo>
                    <a:pt x="1240027" y="312547"/>
                  </a:lnTo>
                  <a:lnTo>
                    <a:pt x="1235122" y="336883"/>
                  </a:lnTo>
                  <a:lnTo>
                    <a:pt x="1221739" y="356743"/>
                  </a:lnTo>
                  <a:lnTo>
                    <a:pt x="1201880" y="370125"/>
                  </a:lnTo>
                  <a:lnTo>
                    <a:pt x="1177544" y="375031"/>
                  </a:lnTo>
                  <a:lnTo>
                    <a:pt x="62610" y="375031"/>
                  </a:lnTo>
                  <a:lnTo>
                    <a:pt x="38254" y="370125"/>
                  </a:lnTo>
                  <a:lnTo>
                    <a:pt x="18351" y="356743"/>
                  </a:lnTo>
                  <a:lnTo>
                    <a:pt x="4925" y="336883"/>
                  </a:lnTo>
                  <a:lnTo>
                    <a:pt x="0" y="312547"/>
                  </a:lnTo>
                  <a:lnTo>
                    <a:pt x="0" y="62484"/>
                  </a:lnTo>
                  <a:close/>
                </a:path>
              </a:pathLst>
            </a:custGeom>
            <a:ln w="19050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1" name="object 41"/>
          <p:cNvSpPr txBox="1"/>
          <p:nvPr/>
        </p:nvSpPr>
        <p:spPr>
          <a:xfrm>
            <a:off x="4550976" y="1033445"/>
            <a:ext cx="631508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57" dirty="0">
                <a:solidFill>
                  <a:srgbClr val="FFFFFF"/>
                </a:solidFill>
                <a:latin typeface="Gill Sans MT"/>
                <a:cs typeface="Gill Sans MT"/>
              </a:rPr>
              <a:t>Small</a:t>
            </a:r>
            <a:r>
              <a:rPr sz="765" spc="-22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Capsule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42" name="object 42"/>
          <p:cNvSpPr txBox="1">
            <a:spLocks noGrp="1"/>
          </p:cNvSpPr>
          <p:nvPr>
            <p:ph type="title"/>
          </p:nvPr>
        </p:nvSpPr>
        <p:spPr>
          <a:xfrm>
            <a:off x="489920" y="395322"/>
            <a:ext cx="2703743" cy="361349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2295" spc="-105" dirty="0"/>
              <a:t>GLP-</a:t>
            </a:r>
            <a:r>
              <a:rPr sz="2295" spc="35" dirty="0"/>
              <a:t>1</a:t>
            </a:r>
            <a:r>
              <a:rPr sz="2295" spc="-51" dirty="0"/>
              <a:t> </a:t>
            </a:r>
            <a:r>
              <a:rPr sz="2295" spc="-80" dirty="0"/>
              <a:t>Support</a:t>
            </a:r>
            <a:r>
              <a:rPr sz="2295" spc="-61" dirty="0"/>
              <a:t> </a:t>
            </a:r>
            <a:r>
              <a:rPr sz="2295" spc="-29" dirty="0"/>
              <a:t>Suite</a:t>
            </a:r>
            <a:endParaRPr sz="2295" dirty="0"/>
          </a:p>
        </p:txBody>
      </p:sp>
      <p:grpSp>
        <p:nvGrpSpPr>
          <p:cNvPr id="43" name="object 43"/>
          <p:cNvGrpSpPr/>
          <p:nvPr/>
        </p:nvGrpSpPr>
        <p:grpSpPr>
          <a:xfrm>
            <a:off x="5352053" y="840371"/>
            <a:ext cx="1609838" cy="2647719"/>
            <a:chOff x="9131172" y="1096010"/>
            <a:chExt cx="2076450" cy="3733800"/>
          </a:xfrm>
        </p:grpSpPr>
        <p:pic>
          <p:nvPicPr>
            <p:cNvPr id="44" name="object 44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9131172" y="1980311"/>
              <a:ext cx="2066798" cy="2849245"/>
            </a:xfrm>
            <a:prstGeom prst="rect">
              <a:avLst/>
            </a:prstGeom>
          </p:spPr>
        </p:pic>
        <p:sp>
          <p:nvSpPr>
            <p:cNvPr id="45" name="object 45"/>
            <p:cNvSpPr/>
            <p:nvPr/>
          </p:nvSpPr>
          <p:spPr>
            <a:xfrm>
              <a:off x="10233405" y="1226058"/>
              <a:ext cx="398780" cy="783590"/>
            </a:xfrm>
            <a:custGeom>
              <a:avLst/>
              <a:gdLst/>
              <a:ahLst/>
              <a:cxnLst/>
              <a:rect l="l" t="t" r="r" b="b"/>
              <a:pathLst>
                <a:path w="398779" h="783589">
                  <a:moveTo>
                    <a:pt x="0" y="705103"/>
                  </a:moveTo>
                  <a:lnTo>
                    <a:pt x="33654" y="783463"/>
                  </a:lnTo>
                  <a:lnTo>
                    <a:pt x="69440" y="721105"/>
                  </a:lnTo>
                  <a:lnTo>
                    <a:pt x="46736" y="721105"/>
                  </a:lnTo>
                  <a:lnTo>
                    <a:pt x="27813" y="718946"/>
                  </a:lnTo>
                  <a:lnTo>
                    <a:pt x="29034" y="707920"/>
                  </a:lnTo>
                  <a:lnTo>
                    <a:pt x="29158" y="706807"/>
                  </a:lnTo>
                  <a:lnTo>
                    <a:pt x="0" y="705103"/>
                  </a:lnTo>
                  <a:close/>
                </a:path>
                <a:path w="398779" h="783589">
                  <a:moveTo>
                    <a:pt x="29158" y="706807"/>
                  </a:moveTo>
                  <a:lnTo>
                    <a:pt x="27813" y="718946"/>
                  </a:lnTo>
                  <a:lnTo>
                    <a:pt x="46736" y="721105"/>
                  </a:lnTo>
                  <a:lnTo>
                    <a:pt x="48209" y="707920"/>
                  </a:lnTo>
                  <a:lnTo>
                    <a:pt x="29158" y="706807"/>
                  </a:lnTo>
                  <a:close/>
                </a:path>
                <a:path w="398779" h="783589">
                  <a:moveTo>
                    <a:pt x="48209" y="707920"/>
                  </a:moveTo>
                  <a:lnTo>
                    <a:pt x="46736" y="721105"/>
                  </a:lnTo>
                  <a:lnTo>
                    <a:pt x="69440" y="721105"/>
                  </a:lnTo>
                  <a:lnTo>
                    <a:pt x="76073" y="709549"/>
                  </a:lnTo>
                  <a:lnTo>
                    <a:pt x="48209" y="707920"/>
                  </a:lnTo>
                  <a:close/>
                </a:path>
                <a:path w="398779" h="783589">
                  <a:moveTo>
                    <a:pt x="219021" y="381772"/>
                  </a:moveTo>
                  <a:lnTo>
                    <a:pt x="173736" y="392175"/>
                  </a:lnTo>
                  <a:lnTo>
                    <a:pt x="139077" y="418972"/>
                  </a:lnTo>
                  <a:lnTo>
                    <a:pt x="108064" y="458997"/>
                  </a:lnTo>
                  <a:lnTo>
                    <a:pt x="86995" y="496442"/>
                  </a:lnTo>
                  <a:lnTo>
                    <a:pt x="68325" y="539495"/>
                  </a:lnTo>
                  <a:lnTo>
                    <a:pt x="47751" y="603503"/>
                  </a:lnTo>
                  <a:lnTo>
                    <a:pt x="32893" y="673100"/>
                  </a:lnTo>
                  <a:lnTo>
                    <a:pt x="29158" y="706807"/>
                  </a:lnTo>
                  <a:lnTo>
                    <a:pt x="48209" y="707920"/>
                  </a:lnTo>
                  <a:lnTo>
                    <a:pt x="51744" y="676281"/>
                  </a:lnTo>
                  <a:lnTo>
                    <a:pt x="51830" y="675511"/>
                  </a:lnTo>
                  <a:lnTo>
                    <a:pt x="58058" y="641868"/>
                  </a:lnTo>
                  <a:lnTo>
                    <a:pt x="75336" y="576735"/>
                  </a:lnTo>
                  <a:lnTo>
                    <a:pt x="90848" y="534233"/>
                  </a:lnTo>
                  <a:lnTo>
                    <a:pt x="110434" y="492607"/>
                  </a:lnTo>
                  <a:lnTo>
                    <a:pt x="130922" y="458997"/>
                  </a:lnTo>
                  <a:lnTo>
                    <a:pt x="160948" y="424415"/>
                  </a:lnTo>
                  <a:lnTo>
                    <a:pt x="183007" y="408813"/>
                  </a:lnTo>
                  <a:lnTo>
                    <a:pt x="183253" y="408813"/>
                  </a:lnTo>
                  <a:lnTo>
                    <a:pt x="189803" y="405891"/>
                  </a:lnTo>
                  <a:lnTo>
                    <a:pt x="189357" y="405891"/>
                  </a:lnTo>
                  <a:lnTo>
                    <a:pt x="196432" y="403605"/>
                  </a:lnTo>
                  <a:lnTo>
                    <a:pt x="195997" y="403605"/>
                  </a:lnTo>
                  <a:lnTo>
                    <a:pt x="204977" y="401700"/>
                  </a:lnTo>
                  <a:lnTo>
                    <a:pt x="207009" y="401700"/>
                  </a:lnTo>
                  <a:lnTo>
                    <a:pt x="220979" y="400684"/>
                  </a:lnTo>
                  <a:lnTo>
                    <a:pt x="257810" y="386206"/>
                  </a:lnTo>
                  <a:lnTo>
                    <a:pt x="263834" y="382015"/>
                  </a:lnTo>
                  <a:lnTo>
                    <a:pt x="217804" y="382015"/>
                  </a:lnTo>
                  <a:lnTo>
                    <a:pt x="219021" y="381772"/>
                  </a:lnTo>
                  <a:close/>
                </a:path>
                <a:path w="398779" h="783589">
                  <a:moveTo>
                    <a:pt x="183253" y="408813"/>
                  </a:moveTo>
                  <a:lnTo>
                    <a:pt x="183007" y="408813"/>
                  </a:lnTo>
                  <a:lnTo>
                    <a:pt x="182151" y="409320"/>
                  </a:lnTo>
                  <a:lnTo>
                    <a:pt x="183253" y="408813"/>
                  </a:lnTo>
                  <a:close/>
                </a:path>
                <a:path w="398779" h="783589">
                  <a:moveTo>
                    <a:pt x="190976" y="405368"/>
                  </a:moveTo>
                  <a:lnTo>
                    <a:pt x="190351" y="405570"/>
                  </a:lnTo>
                  <a:lnTo>
                    <a:pt x="189997" y="405731"/>
                  </a:lnTo>
                  <a:lnTo>
                    <a:pt x="189357" y="405891"/>
                  </a:lnTo>
                  <a:lnTo>
                    <a:pt x="189803" y="405891"/>
                  </a:lnTo>
                  <a:lnTo>
                    <a:pt x="190976" y="405368"/>
                  </a:lnTo>
                  <a:close/>
                </a:path>
                <a:path w="398779" h="783589">
                  <a:moveTo>
                    <a:pt x="197265" y="403337"/>
                  </a:moveTo>
                  <a:lnTo>
                    <a:pt x="196088" y="403605"/>
                  </a:lnTo>
                  <a:lnTo>
                    <a:pt x="196432" y="403605"/>
                  </a:lnTo>
                  <a:lnTo>
                    <a:pt x="197265" y="403337"/>
                  </a:lnTo>
                  <a:close/>
                </a:path>
                <a:path w="398779" h="783589">
                  <a:moveTo>
                    <a:pt x="207009" y="401700"/>
                  </a:moveTo>
                  <a:lnTo>
                    <a:pt x="204977" y="401700"/>
                  </a:lnTo>
                  <a:lnTo>
                    <a:pt x="203780" y="401954"/>
                  </a:lnTo>
                  <a:lnTo>
                    <a:pt x="207009" y="401700"/>
                  </a:lnTo>
                  <a:close/>
                </a:path>
                <a:path w="398779" h="783589">
                  <a:moveTo>
                    <a:pt x="226060" y="380238"/>
                  </a:moveTo>
                  <a:lnTo>
                    <a:pt x="217804" y="382015"/>
                  </a:lnTo>
                  <a:lnTo>
                    <a:pt x="263834" y="382015"/>
                  </a:lnTo>
                  <a:lnTo>
                    <a:pt x="266025" y="380491"/>
                  </a:lnTo>
                  <a:lnTo>
                    <a:pt x="225044" y="380491"/>
                  </a:lnTo>
                  <a:lnTo>
                    <a:pt x="226060" y="380238"/>
                  </a:lnTo>
                  <a:close/>
                </a:path>
                <a:path w="398779" h="783589">
                  <a:moveTo>
                    <a:pt x="379602" y="0"/>
                  </a:moveTo>
                  <a:lnTo>
                    <a:pt x="378608" y="35935"/>
                  </a:lnTo>
                  <a:lnTo>
                    <a:pt x="375745" y="71532"/>
                  </a:lnTo>
                  <a:lnTo>
                    <a:pt x="371066" y="107434"/>
                  </a:lnTo>
                  <a:lnTo>
                    <a:pt x="370966" y="107955"/>
                  </a:lnTo>
                  <a:lnTo>
                    <a:pt x="370884" y="108554"/>
                  </a:lnTo>
                  <a:lnTo>
                    <a:pt x="364733" y="141738"/>
                  </a:lnTo>
                  <a:lnTo>
                    <a:pt x="364591" y="141875"/>
                  </a:lnTo>
                  <a:lnTo>
                    <a:pt x="364503" y="142340"/>
                  </a:lnTo>
                  <a:lnTo>
                    <a:pt x="356707" y="175380"/>
                  </a:lnTo>
                  <a:lnTo>
                    <a:pt x="347447" y="206981"/>
                  </a:lnTo>
                  <a:lnTo>
                    <a:pt x="347345" y="207169"/>
                  </a:lnTo>
                  <a:lnTo>
                    <a:pt x="347265" y="207541"/>
                  </a:lnTo>
                  <a:lnTo>
                    <a:pt x="330653" y="252422"/>
                  </a:lnTo>
                  <a:lnTo>
                    <a:pt x="312296" y="291211"/>
                  </a:lnTo>
                  <a:lnTo>
                    <a:pt x="291720" y="324738"/>
                  </a:lnTo>
                  <a:lnTo>
                    <a:pt x="277268" y="343324"/>
                  </a:lnTo>
                  <a:lnTo>
                    <a:pt x="277065" y="343734"/>
                  </a:lnTo>
                  <a:lnTo>
                    <a:pt x="247135" y="370458"/>
                  </a:lnTo>
                  <a:lnTo>
                    <a:pt x="239649" y="374903"/>
                  </a:lnTo>
                  <a:lnTo>
                    <a:pt x="239418" y="374903"/>
                  </a:lnTo>
                  <a:lnTo>
                    <a:pt x="232154" y="378194"/>
                  </a:lnTo>
                  <a:lnTo>
                    <a:pt x="225044" y="380491"/>
                  </a:lnTo>
                  <a:lnTo>
                    <a:pt x="224880" y="380491"/>
                  </a:lnTo>
                  <a:lnTo>
                    <a:pt x="226060" y="380238"/>
                  </a:lnTo>
                  <a:lnTo>
                    <a:pt x="266423" y="380238"/>
                  </a:lnTo>
                  <a:lnTo>
                    <a:pt x="272693" y="374903"/>
                  </a:lnTo>
                  <a:lnTo>
                    <a:pt x="239649" y="374903"/>
                  </a:lnTo>
                  <a:lnTo>
                    <a:pt x="240421" y="374462"/>
                  </a:lnTo>
                  <a:lnTo>
                    <a:pt x="273212" y="374462"/>
                  </a:lnTo>
                  <a:lnTo>
                    <a:pt x="275082" y="372871"/>
                  </a:lnTo>
                  <a:lnTo>
                    <a:pt x="307213" y="335914"/>
                  </a:lnTo>
                  <a:lnTo>
                    <a:pt x="328929" y="300354"/>
                  </a:lnTo>
                  <a:lnTo>
                    <a:pt x="348488" y="259079"/>
                  </a:lnTo>
                  <a:lnTo>
                    <a:pt x="365505" y="213105"/>
                  </a:lnTo>
                  <a:lnTo>
                    <a:pt x="383286" y="146050"/>
                  </a:lnTo>
                  <a:lnTo>
                    <a:pt x="394589" y="74294"/>
                  </a:lnTo>
                  <a:lnTo>
                    <a:pt x="398652" y="507"/>
                  </a:lnTo>
                  <a:lnTo>
                    <a:pt x="379602" y="0"/>
                  </a:lnTo>
                  <a:close/>
                </a:path>
                <a:path w="398779" h="783589">
                  <a:moveTo>
                    <a:pt x="266390" y="380238"/>
                  </a:moveTo>
                  <a:lnTo>
                    <a:pt x="226060" y="380238"/>
                  </a:lnTo>
                  <a:lnTo>
                    <a:pt x="225044" y="380491"/>
                  </a:lnTo>
                  <a:lnTo>
                    <a:pt x="266025" y="380491"/>
                  </a:lnTo>
                  <a:lnTo>
                    <a:pt x="266390" y="380238"/>
                  </a:lnTo>
                  <a:close/>
                </a:path>
                <a:path w="398779" h="783589">
                  <a:moveTo>
                    <a:pt x="277268" y="343324"/>
                  </a:moveTo>
                  <a:lnTo>
                    <a:pt x="275646" y="345270"/>
                  </a:lnTo>
                  <a:lnTo>
                    <a:pt x="277065" y="343734"/>
                  </a:lnTo>
                  <a:lnTo>
                    <a:pt x="277268" y="343324"/>
                  </a:lnTo>
                  <a:close/>
                </a:path>
              </a:pathLst>
            </a:custGeom>
            <a:solidFill>
              <a:srgbClr val="155F8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6" name="object 46"/>
            <p:cNvSpPr/>
            <p:nvPr/>
          </p:nvSpPr>
          <p:spPr>
            <a:xfrm>
              <a:off x="9958069" y="1105535"/>
              <a:ext cx="1240155" cy="375285"/>
            </a:xfrm>
            <a:custGeom>
              <a:avLst/>
              <a:gdLst/>
              <a:ahLst/>
              <a:cxnLst/>
              <a:rect l="l" t="t" r="r" b="b"/>
              <a:pathLst>
                <a:path w="1240154" h="375284">
                  <a:moveTo>
                    <a:pt x="1177544" y="0"/>
                  </a:moveTo>
                  <a:lnTo>
                    <a:pt x="62483" y="0"/>
                  </a:lnTo>
                  <a:lnTo>
                    <a:pt x="38201" y="4905"/>
                  </a:lnTo>
                  <a:lnTo>
                    <a:pt x="18335" y="18287"/>
                  </a:lnTo>
                  <a:lnTo>
                    <a:pt x="4923" y="38147"/>
                  </a:lnTo>
                  <a:lnTo>
                    <a:pt x="0" y="62484"/>
                  </a:lnTo>
                  <a:lnTo>
                    <a:pt x="0" y="312419"/>
                  </a:lnTo>
                  <a:lnTo>
                    <a:pt x="4923" y="336756"/>
                  </a:lnTo>
                  <a:lnTo>
                    <a:pt x="18335" y="356615"/>
                  </a:lnTo>
                  <a:lnTo>
                    <a:pt x="38201" y="369998"/>
                  </a:lnTo>
                  <a:lnTo>
                    <a:pt x="62483" y="374903"/>
                  </a:lnTo>
                  <a:lnTo>
                    <a:pt x="1177544" y="374903"/>
                  </a:lnTo>
                  <a:lnTo>
                    <a:pt x="1201880" y="369998"/>
                  </a:lnTo>
                  <a:lnTo>
                    <a:pt x="1221739" y="356615"/>
                  </a:lnTo>
                  <a:lnTo>
                    <a:pt x="1235122" y="336756"/>
                  </a:lnTo>
                  <a:lnTo>
                    <a:pt x="1240027" y="312419"/>
                  </a:lnTo>
                  <a:lnTo>
                    <a:pt x="1240027" y="62484"/>
                  </a:lnTo>
                  <a:lnTo>
                    <a:pt x="1235122" y="38147"/>
                  </a:lnTo>
                  <a:lnTo>
                    <a:pt x="1221740" y="18287"/>
                  </a:lnTo>
                  <a:lnTo>
                    <a:pt x="1201880" y="4905"/>
                  </a:lnTo>
                  <a:lnTo>
                    <a:pt x="1177544" y="0"/>
                  </a:lnTo>
                  <a:close/>
                </a:path>
              </a:pathLst>
            </a:custGeom>
            <a:solidFill>
              <a:srgbClr val="001F5F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9958069" y="1105535"/>
              <a:ext cx="1240155" cy="375285"/>
            </a:xfrm>
            <a:custGeom>
              <a:avLst/>
              <a:gdLst/>
              <a:ahLst/>
              <a:cxnLst/>
              <a:rect l="l" t="t" r="r" b="b"/>
              <a:pathLst>
                <a:path w="1240154" h="375284">
                  <a:moveTo>
                    <a:pt x="0" y="62484"/>
                  </a:moveTo>
                  <a:lnTo>
                    <a:pt x="4923" y="38147"/>
                  </a:lnTo>
                  <a:lnTo>
                    <a:pt x="18335" y="18287"/>
                  </a:lnTo>
                  <a:lnTo>
                    <a:pt x="38201" y="4905"/>
                  </a:lnTo>
                  <a:lnTo>
                    <a:pt x="62483" y="0"/>
                  </a:lnTo>
                  <a:lnTo>
                    <a:pt x="1177544" y="0"/>
                  </a:lnTo>
                  <a:lnTo>
                    <a:pt x="1201880" y="4905"/>
                  </a:lnTo>
                  <a:lnTo>
                    <a:pt x="1221740" y="18287"/>
                  </a:lnTo>
                  <a:lnTo>
                    <a:pt x="1235122" y="38147"/>
                  </a:lnTo>
                  <a:lnTo>
                    <a:pt x="1240027" y="62484"/>
                  </a:lnTo>
                  <a:lnTo>
                    <a:pt x="1240027" y="312419"/>
                  </a:lnTo>
                  <a:lnTo>
                    <a:pt x="1235122" y="336756"/>
                  </a:lnTo>
                  <a:lnTo>
                    <a:pt x="1221739" y="356615"/>
                  </a:lnTo>
                  <a:lnTo>
                    <a:pt x="1201880" y="369998"/>
                  </a:lnTo>
                  <a:lnTo>
                    <a:pt x="1177544" y="374903"/>
                  </a:lnTo>
                  <a:lnTo>
                    <a:pt x="62483" y="374903"/>
                  </a:lnTo>
                  <a:lnTo>
                    <a:pt x="38201" y="369998"/>
                  </a:lnTo>
                  <a:lnTo>
                    <a:pt x="18335" y="356615"/>
                  </a:lnTo>
                  <a:lnTo>
                    <a:pt x="4923" y="336756"/>
                  </a:lnTo>
                  <a:lnTo>
                    <a:pt x="0" y="312419"/>
                  </a:lnTo>
                  <a:lnTo>
                    <a:pt x="0" y="62484"/>
                  </a:lnTo>
                  <a:close/>
                </a:path>
              </a:pathLst>
            </a:custGeom>
            <a:ln w="19049">
              <a:solidFill>
                <a:srgbClr val="042333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48" name="object 48"/>
          <p:cNvSpPr txBox="1"/>
          <p:nvPr/>
        </p:nvSpPr>
        <p:spPr>
          <a:xfrm>
            <a:off x="6137112" y="899887"/>
            <a:ext cx="634341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38" dirty="0">
                <a:solidFill>
                  <a:srgbClr val="FFFFFF"/>
                </a:solidFill>
                <a:latin typeface="Gill Sans MT"/>
                <a:cs typeface="Gill Sans MT"/>
              </a:rPr>
              <a:t>Large</a:t>
            </a:r>
            <a:r>
              <a:rPr lang="en-GB" sz="765" spc="38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29" dirty="0">
                <a:solidFill>
                  <a:srgbClr val="FFFFFF"/>
                </a:solidFill>
                <a:latin typeface="Gill Sans MT"/>
                <a:cs typeface="Gill Sans MT"/>
              </a:rPr>
              <a:t>Capsule</a:t>
            </a:r>
            <a:endParaRPr sz="765" dirty="0">
              <a:latin typeface="Gill Sans MT"/>
              <a:cs typeface="Gill Sans M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DE62B9-36BC-0980-9B19-929621E705DE}"/>
              </a:ext>
            </a:extLst>
          </p:cNvPr>
          <p:cNvSpPr txBox="1"/>
          <p:nvPr/>
        </p:nvSpPr>
        <p:spPr>
          <a:xfrm>
            <a:off x="1944029" y="1940532"/>
            <a:ext cx="388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lang="en-GB" sz="1800" dirty="0">
                <a:solidFill>
                  <a:srgbClr val="002060"/>
                </a:solidFill>
                <a:latin typeface="Arial"/>
                <a:cs typeface="Arial"/>
              </a:rPr>
              <a:t>For Gut Health, Biofilm Disruption and Microbial </a:t>
            </a:r>
            <a:r>
              <a:rPr lang="en-GB" sz="1800" spc="-10" dirty="0">
                <a:solidFill>
                  <a:srgbClr val="002060"/>
                </a:solidFill>
                <a:latin typeface="Arial"/>
                <a:cs typeface="Arial"/>
              </a:rPr>
              <a:t>Balance</a:t>
            </a:r>
            <a:endParaRPr lang="en-GB" sz="18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6" name="Picture 25" descr="A group of white and green containers with labels&#10;&#10;AI-generated content may be incorrect.">
            <a:extLst>
              <a:ext uri="{FF2B5EF4-FFF2-40B4-BE49-F238E27FC236}">
                <a16:creationId xmlns:a16="http://schemas.microsoft.com/office/drawing/2014/main" id="{472D7A73-C961-F60B-A9BE-7CFCAEC704C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9"/>
          <a:stretch>
            <a:fillRect/>
          </a:stretch>
        </p:blipFill>
        <p:spPr>
          <a:xfrm>
            <a:off x="46813" y="697029"/>
            <a:ext cx="7772400" cy="386397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79651" y="673100"/>
            <a:ext cx="43618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Clinical</a:t>
            </a:r>
            <a:r>
              <a:rPr spc="-4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Relevance</a:t>
            </a:r>
            <a:r>
              <a:rPr spc="-4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of</a:t>
            </a:r>
            <a:r>
              <a:rPr spc="-4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Biofilms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62000" y="1695450"/>
            <a:ext cx="6604000" cy="444500"/>
            <a:chOff x="762000" y="1695450"/>
            <a:chExt cx="6604000" cy="444500"/>
          </a:xfrm>
        </p:grpSpPr>
        <p:sp>
          <p:nvSpPr>
            <p:cNvPr id="4" name="object 4"/>
            <p:cNvSpPr/>
            <p:nvPr/>
          </p:nvSpPr>
          <p:spPr>
            <a:xfrm>
              <a:off x="762000" y="1695450"/>
              <a:ext cx="6604000" cy="444500"/>
            </a:xfrm>
            <a:custGeom>
              <a:avLst/>
              <a:gdLst/>
              <a:ahLst/>
              <a:cxnLst/>
              <a:rect l="l" t="t" r="r" b="b"/>
              <a:pathLst>
                <a:path w="6604000" h="444500">
                  <a:moveTo>
                    <a:pt x="66040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445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2000" y="1695450"/>
              <a:ext cx="25400" cy="444500"/>
            </a:xfrm>
            <a:custGeom>
              <a:avLst/>
              <a:gdLst/>
              <a:ahLst/>
              <a:cxnLst/>
              <a:rect l="l" t="t" r="r" b="b"/>
              <a:pathLst>
                <a:path w="25400" h="444500">
                  <a:moveTo>
                    <a:pt x="254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445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6" name="object 6"/>
          <p:cNvGrpSpPr/>
          <p:nvPr/>
        </p:nvGrpSpPr>
        <p:grpSpPr>
          <a:xfrm>
            <a:off x="762000" y="2266950"/>
            <a:ext cx="6604000" cy="444500"/>
            <a:chOff x="762000" y="2266950"/>
            <a:chExt cx="6604000" cy="444500"/>
          </a:xfrm>
        </p:grpSpPr>
        <p:sp>
          <p:nvSpPr>
            <p:cNvPr id="7" name="object 7"/>
            <p:cNvSpPr/>
            <p:nvPr/>
          </p:nvSpPr>
          <p:spPr>
            <a:xfrm>
              <a:off x="762000" y="2266950"/>
              <a:ext cx="6604000" cy="444500"/>
            </a:xfrm>
            <a:custGeom>
              <a:avLst/>
              <a:gdLst/>
              <a:ahLst/>
              <a:cxnLst/>
              <a:rect l="l" t="t" r="r" b="b"/>
              <a:pathLst>
                <a:path w="6604000" h="444500">
                  <a:moveTo>
                    <a:pt x="66040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445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762000" y="2266950"/>
              <a:ext cx="25400" cy="444500"/>
            </a:xfrm>
            <a:custGeom>
              <a:avLst/>
              <a:gdLst/>
              <a:ahLst/>
              <a:cxnLst/>
              <a:rect l="l" t="t" r="r" b="b"/>
              <a:pathLst>
                <a:path w="25400" h="444500">
                  <a:moveTo>
                    <a:pt x="254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445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9" name="object 9"/>
          <p:cNvGrpSpPr/>
          <p:nvPr/>
        </p:nvGrpSpPr>
        <p:grpSpPr>
          <a:xfrm>
            <a:off x="762000" y="2838450"/>
            <a:ext cx="6604000" cy="444500"/>
            <a:chOff x="762000" y="2838450"/>
            <a:chExt cx="6604000" cy="444500"/>
          </a:xfrm>
        </p:grpSpPr>
        <p:sp>
          <p:nvSpPr>
            <p:cNvPr id="10" name="object 10"/>
            <p:cNvSpPr/>
            <p:nvPr/>
          </p:nvSpPr>
          <p:spPr>
            <a:xfrm>
              <a:off x="762000" y="2838450"/>
              <a:ext cx="6604000" cy="444500"/>
            </a:xfrm>
            <a:custGeom>
              <a:avLst/>
              <a:gdLst/>
              <a:ahLst/>
              <a:cxnLst/>
              <a:rect l="l" t="t" r="r" b="b"/>
              <a:pathLst>
                <a:path w="6604000" h="444500">
                  <a:moveTo>
                    <a:pt x="66040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445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1"/>
            <p:cNvSpPr/>
            <p:nvPr/>
          </p:nvSpPr>
          <p:spPr>
            <a:xfrm>
              <a:off x="762000" y="2838450"/>
              <a:ext cx="25400" cy="444500"/>
            </a:xfrm>
            <a:custGeom>
              <a:avLst/>
              <a:gdLst/>
              <a:ahLst/>
              <a:cxnLst/>
              <a:rect l="l" t="t" r="r" b="b"/>
              <a:pathLst>
                <a:path w="25400" h="444500">
                  <a:moveTo>
                    <a:pt x="254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445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grpSp>
        <p:nvGrpSpPr>
          <p:cNvPr id="12" name="object 12"/>
          <p:cNvGrpSpPr/>
          <p:nvPr/>
        </p:nvGrpSpPr>
        <p:grpSpPr>
          <a:xfrm>
            <a:off x="762000" y="3409950"/>
            <a:ext cx="6604000" cy="444500"/>
            <a:chOff x="762000" y="3409950"/>
            <a:chExt cx="6604000" cy="444500"/>
          </a:xfrm>
        </p:grpSpPr>
        <p:sp>
          <p:nvSpPr>
            <p:cNvPr id="13" name="object 13"/>
            <p:cNvSpPr/>
            <p:nvPr/>
          </p:nvSpPr>
          <p:spPr>
            <a:xfrm>
              <a:off x="762000" y="3409950"/>
              <a:ext cx="6604000" cy="444500"/>
            </a:xfrm>
            <a:custGeom>
              <a:avLst/>
              <a:gdLst/>
              <a:ahLst/>
              <a:cxnLst/>
              <a:rect l="l" t="t" r="r" b="b"/>
              <a:pathLst>
                <a:path w="6604000" h="444500">
                  <a:moveTo>
                    <a:pt x="66040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445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4"/>
            <p:cNvSpPr/>
            <p:nvPr/>
          </p:nvSpPr>
          <p:spPr>
            <a:xfrm>
              <a:off x="762000" y="3409950"/>
              <a:ext cx="25400" cy="444500"/>
            </a:xfrm>
            <a:custGeom>
              <a:avLst/>
              <a:gdLst/>
              <a:ahLst/>
              <a:cxnLst/>
              <a:rect l="l" t="t" r="r" b="b"/>
              <a:pathLst>
                <a:path w="25400" h="444500">
                  <a:moveTo>
                    <a:pt x="25400" y="444500"/>
                  </a:moveTo>
                  <a:lnTo>
                    <a:pt x="0" y="4445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445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5" name="object 15"/>
          <p:cNvSpPr txBox="1">
            <a:spLocks noGrp="1"/>
          </p:cNvSpPr>
          <p:nvPr>
            <p:ph type="body" idx="1"/>
          </p:nvPr>
        </p:nvSpPr>
        <p:spPr>
          <a:xfrm>
            <a:off x="746717" y="1425575"/>
            <a:ext cx="6616700" cy="225856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/>
              <a:t>Biofilms</a:t>
            </a:r>
            <a:r>
              <a:rPr sz="1200" spc="-40" dirty="0"/>
              <a:t> </a:t>
            </a:r>
            <a:r>
              <a:rPr sz="1200" dirty="0"/>
              <a:t>may</a:t>
            </a:r>
            <a:r>
              <a:rPr sz="1200" spc="-35" dirty="0"/>
              <a:t> </a:t>
            </a:r>
            <a:r>
              <a:rPr sz="1200" dirty="0"/>
              <a:t>contribute</a:t>
            </a:r>
            <a:r>
              <a:rPr sz="1200" spc="-35" dirty="0"/>
              <a:t> </a:t>
            </a:r>
            <a:r>
              <a:rPr sz="1200" spc="-25" dirty="0"/>
              <a:t>to:</a:t>
            </a:r>
            <a:endParaRPr sz="1200" dirty="0"/>
          </a:p>
          <a:p>
            <a:pPr>
              <a:lnSpc>
                <a:spcPct val="100000"/>
              </a:lnSpc>
              <a:spcBef>
                <a:spcPts val="1230"/>
              </a:spcBef>
            </a:pPr>
            <a:endParaRPr sz="1200" dirty="0"/>
          </a:p>
          <a:p>
            <a:pPr marL="228600">
              <a:lnSpc>
                <a:spcPct val="100000"/>
              </a:lnSpc>
            </a:pPr>
            <a:r>
              <a:rPr dirty="0">
                <a:solidFill>
                  <a:srgbClr val="2D3748"/>
                </a:solidFill>
              </a:rPr>
              <a:t>Persistent </a:t>
            </a:r>
            <a:r>
              <a:rPr spc="-10" dirty="0">
                <a:solidFill>
                  <a:srgbClr val="2D3748"/>
                </a:solidFill>
              </a:rPr>
              <a:t>dysbiosis</a:t>
            </a:r>
          </a:p>
          <a:p>
            <a:pPr>
              <a:lnSpc>
                <a:spcPct val="100000"/>
              </a:lnSpc>
            </a:pPr>
            <a:endParaRPr spc="-10" dirty="0">
              <a:solidFill>
                <a:srgbClr val="2D3748"/>
              </a:solidFill>
            </a:endParaRPr>
          </a:p>
          <a:p>
            <a:pPr marL="228600">
              <a:lnSpc>
                <a:spcPct val="100000"/>
              </a:lnSpc>
            </a:pPr>
            <a:br>
              <a:rPr lang="en-GB" spc="-10" dirty="0">
                <a:solidFill>
                  <a:srgbClr val="2D3748"/>
                </a:solidFill>
              </a:rPr>
            </a:br>
            <a:r>
              <a:rPr dirty="0">
                <a:solidFill>
                  <a:srgbClr val="2D3748"/>
                </a:solidFill>
              </a:rPr>
              <a:t>Antimicrobial</a:t>
            </a:r>
            <a:r>
              <a:rPr spc="-65" dirty="0">
                <a:solidFill>
                  <a:srgbClr val="2D3748"/>
                </a:solidFill>
              </a:rPr>
              <a:t> </a:t>
            </a:r>
            <a:r>
              <a:rPr spc="-10" dirty="0">
                <a:solidFill>
                  <a:srgbClr val="2D3748"/>
                </a:solidFill>
              </a:rPr>
              <a:t>resistance</a:t>
            </a:r>
          </a:p>
          <a:p>
            <a:pPr marL="228600" marR="4244975">
              <a:lnSpc>
                <a:spcPct val="340900"/>
              </a:lnSpc>
            </a:pPr>
            <a:r>
              <a:rPr dirty="0">
                <a:solidFill>
                  <a:srgbClr val="2D3748"/>
                </a:solidFill>
              </a:rPr>
              <a:t>Chronic</a:t>
            </a:r>
            <a:r>
              <a:rPr spc="-60" dirty="0">
                <a:solidFill>
                  <a:srgbClr val="2D3748"/>
                </a:solidFill>
              </a:rPr>
              <a:t> </a:t>
            </a:r>
            <a:r>
              <a:rPr dirty="0">
                <a:solidFill>
                  <a:srgbClr val="2D3748"/>
                </a:solidFill>
              </a:rPr>
              <a:t>gastrointestinal</a:t>
            </a:r>
            <a:r>
              <a:rPr spc="-55" dirty="0">
                <a:solidFill>
                  <a:srgbClr val="2D3748"/>
                </a:solidFill>
              </a:rPr>
              <a:t> </a:t>
            </a:r>
            <a:r>
              <a:rPr spc="-10" dirty="0">
                <a:solidFill>
                  <a:srgbClr val="2D3748"/>
                </a:solidFill>
              </a:rPr>
              <a:t>symptoms </a:t>
            </a:r>
            <a:endParaRPr lang="en-GB" spc="-10" dirty="0">
              <a:solidFill>
                <a:srgbClr val="2D3748"/>
              </a:solidFill>
            </a:endParaRPr>
          </a:p>
          <a:p>
            <a:pPr marL="228600" marR="4244975">
              <a:lnSpc>
                <a:spcPct val="340900"/>
              </a:lnSpc>
            </a:pPr>
            <a:r>
              <a:rPr dirty="0">
                <a:solidFill>
                  <a:srgbClr val="2D3748"/>
                </a:solidFill>
              </a:rPr>
              <a:t>Ongoing</a:t>
            </a:r>
            <a:r>
              <a:rPr spc="-25" dirty="0">
                <a:solidFill>
                  <a:srgbClr val="2D3748"/>
                </a:solidFill>
              </a:rPr>
              <a:t> </a:t>
            </a:r>
            <a:r>
              <a:rPr dirty="0">
                <a:solidFill>
                  <a:srgbClr val="2D3748"/>
                </a:solidFill>
              </a:rPr>
              <a:t>inflammatory</a:t>
            </a:r>
            <a:r>
              <a:rPr lang="en-GB" spc="-20" dirty="0">
                <a:solidFill>
                  <a:srgbClr val="2D3748"/>
                </a:solidFill>
              </a:rPr>
              <a:t> </a:t>
            </a:r>
            <a:r>
              <a:rPr spc="-10" dirty="0" err="1">
                <a:solidFill>
                  <a:srgbClr val="2D3748"/>
                </a:solidFill>
              </a:rPr>
              <a:t>signalling</a:t>
            </a:r>
            <a:endParaRPr spc="-10" dirty="0">
              <a:solidFill>
                <a:srgbClr val="2D3748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65B3C05-162C-9687-73C5-2A07E05309FA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F9DD3C5C-4D96-75E6-A29E-2AA73E2D08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 descr="$PPTXTitle">
            <a:extLst>
              <a:ext uri="{FF2B5EF4-FFF2-40B4-BE49-F238E27FC236}">
                <a16:creationId xmlns:a16="http://schemas.microsoft.com/office/drawing/2014/main" id="{ED85A533-3C4C-9A5E-230A-8EF895E7DDE2}"/>
              </a:ext>
            </a:extLst>
          </p:cNvPr>
          <p:cNvSpPr txBox="1">
            <a:spLocks/>
          </p:cNvSpPr>
          <p:nvPr/>
        </p:nvSpPr>
        <p:spPr>
          <a:xfrm>
            <a:off x="495300" y="48260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dirty="0">
                <a:solidFill>
                  <a:srgbClr val="002060"/>
                </a:solidFill>
              </a:rPr>
              <a:t>Enzymes</a:t>
            </a:r>
            <a:r>
              <a:rPr lang="en-GB" spc="-45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as</a:t>
            </a:r>
            <a:r>
              <a:rPr lang="en-GB" spc="-45" dirty="0">
                <a:solidFill>
                  <a:srgbClr val="002060"/>
                </a:solidFill>
              </a:rPr>
              <a:t> </a:t>
            </a:r>
            <a:r>
              <a:rPr lang="en-GB" dirty="0">
                <a:solidFill>
                  <a:srgbClr val="002060"/>
                </a:solidFill>
              </a:rPr>
              <a:t>Biofilm</a:t>
            </a:r>
            <a:r>
              <a:rPr lang="en-GB" spc="-45" dirty="0">
                <a:solidFill>
                  <a:srgbClr val="002060"/>
                </a:solidFill>
              </a:rPr>
              <a:t> </a:t>
            </a:r>
            <a:r>
              <a:rPr lang="en-GB" spc="-10" dirty="0">
                <a:solidFill>
                  <a:srgbClr val="002060"/>
                </a:solidFill>
              </a:rPr>
              <a:t>Disruptors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D5CC1447-2ED9-AE6B-F591-E4AC318D2A5D}"/>
              </a:ext>
            </a:extLst>
          </p:cNvPr>
          <p:cNvGrpSpPr/>
          <p:nvPr/>
        </p:nvGrpSpPr>
        <p:grpSpPr>
          <a:xfrm>
            <a:off x="508000" y="1168400"/>
            <a:ext cx="3416300" cy="431800"/>
            <a:chOff x="508000" y="1168400"/>
            <a:chExt cx="3416300" cy="431800"/>
          </a:xfrm>
          <a:solidFill>
            <a:srgbClr val="6C82A1"/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8F94E793-66E8-12DF-3D32-43279F313ABF}"/>
                </a:ext>
              </a:extLst>
            </p:cNvPr>
            <p:cNvSpPr/>
            <p:nvPr/>
          </p:nvSpPr>
          <p:spPr>
            <a:xfrm>
              <a:off x="508000" y="1168400"/>
              <a:ext cx="3416300" cy="431800"/>
            </a:xfrm>
            <a:custGeom>
              <a:avLst/>
              <a:gdLst/>
              <a:ahLst/>
              <a:cxnLst/>
              <a:rect l="l" t="t" r="r" b="b"/>
              <a:pathLst>
                <a:path w="3416300" h="431800">
                  <a:moveTo>
                    <a:pt x="341630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3416300" y="0"/>
                  </a:lnTo>
                  <a:lnTo>
                    <a:pt x="3416300" y="4318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00190701-A117-1307-432C-6C8FB7D81270}"/>
                </a:ext>
              </a:extLst>
            </p:cNvPr>
            <p:cNvSpPr/>
            <p:nvPr/>
          </p:nvSpPr>
          <p:spPr>
            <a:xfrm>
              <a:off x="508000" y="1168400"/>
              <a:ext cx="25400" cy="431800"/>
            </a:xfrm>
            <a:custGeom>
              <a:avLst/>
              <a:gdLst/>
              <a:ahLst/>
              <a:cxnLst/>
              <a:rect l="l" t="t" r="r" b="b"/>
              <a:pathLst>
                <a:path w="25400" h="431800">
                  <a:moveTo>
                    <a:pt x="25400" y="431800"/>
                  </a:moveTo>
                  <a:lnTo>
                    <a:pt x="0" y="4318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318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id="{1B533DB4-836D-BCF0-FEAE-314A93318F8C}"/>
              </a:ext>
            </a:extLst>
          </p:cNvPr>
          <p:cNvSpPr txBox="1"/>
          <p:nvPr/>
        </p:nvSpPr>
        <p:spPr>
          <a:xfrm>
            <a:off x="520700" y="1343722"/>
            <a:ext cx="34163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129539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May</a:t>
            </a:r>
            <a:r>
              <a:rPr sz="1000" spc="-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increase microbial</a:t>
            </a:r>
            <a:r>
              <a:rPr sz="1000" spc="-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susceptibility to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treatment</a:t>
            </a:r>
            <a:endParaRPr sz="10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9" name="object 11">
            <a:extLst>
              <a:ext uri="{FF2B5EF4-FFF2-40B4-BE49-F238E27FC236}">
                <a16:creationId xmlns:a16="http://schemas.microsoft.com/office/drawing/2014/main" id="{2D1F4A0A-058F-9EA1-360F-21C45BB4CBCB}"/>
              </a:ext>
            </a:extLst>
          </p:cNvPr>
          <p:cNvSpPr txBox="1"/>
          <p:nvPr/>
        </p:nvSpPr>
        <p:spPr>
          <a:xfrm>
            <a:off x="495300" y="1282700"/>
            <a:ext cx="3975100" cy="174906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51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Certain enzymes can degrade biofilm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structures</a:t>
            </a:r>
            <a:endParaRPr sz="10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10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300"/>
              </a:spcBef>
            </a:pPr>
            <a:endParaRPr sz="10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Biofilm-Disrupting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Enzymes: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Proteases </a:t>
            </a:r>
            <a:endParaRPr lang="en-GB" sz="950" spc="-1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Cellulases </a:t>
            </a:r>
            <a:endParaRPr lang="en-GB" sz="950" spc="-1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L="171450" marR="2350770">
              <a:lnSpc>
                <a:spcPct val="182000"/>
              </a:lnSpc>
              <a:spcBef>
                <a:spcPts val="95"/>
              </a:spcBef>
            </a:pPr>
            <a:r>
              <a:rPr sz="950" spc="-10" dirty="0" err="1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Hemicellulases</a:t>
            </a:r>
            <a:br>
              <a:rPr lang="en-GB" sz="95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</a:br>
            <a:r>
              <a:rPr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Beta</a:t>
            </a:r>
            <a:r>
              <a:rPr lang="en-GB" sz="95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- </a:t>
            </a:r>
            <a:r>
              <a:rPr sz="950" spc="-10" dirty="0" err="1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glucanases</a:t>
            </a:r>
            <a:endParaRPr sz="95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FB89C-3B78-1E9B-3D2E-FCF97DD11738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B6F3DA26-63C7-F5A0-8E35-22F7F71BE1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A21B9B3F-6208-3B46-BAAA-FE9523F231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8"/>
          <a:stretch>
            <a:fillRect/>
          </a:stretch>
        </p:blipFill>
        <p:spPr bwMode="auto">
          <a:xfrm>
            <a:off x="4470400" y="1101359"/>
            <a:ext cx="2654863" cy="254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4809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411355" y="256229"/>
            <a:ext cx="340447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spc="26" dirty="0">
                <a:solidFill>
                  <a:srgbClr val="162C53"/>
                </a:solidFill>
                <a:latin typeface="Gill Sans MT"/>
                <a:cs typeface="Gill Sans MT"/>
              </a:rPr>
              <a:t>BioFilm</a:t>
            </a:r>
            <a:endParaRPr sz="765">
              <a:latin typeface="Gill Sans MT"/>
              <a:cs typeface="Gill Sans MT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43787" y="788152"/>
            <a:ext cx="0" cy="992195"/>
          </a:xfrm>
          <a:custGeom>
            <a:avLst/>
            <a:gdLst/>
            <a:ahLst/>
            <a:cxnLst/>
            <a:rect l="l" t="t" r="r" b="b"/>
            <a:pathLst>
              <a:path h="1556385">
                <a:moveTo>
                  <a:pt x="0" y="0"/>
                </a:moveTo>
                <a:lnTo>
                  <a:pt x="0" y="1556257"/>
                </a:lnTo>
              </a:path>
            </a:pathLst>
          </a:custGeom>
          <a:ln w="19050">
            <a:solidFill>
              <a:srgbClr val="155F8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527439" y="3106521"/>
            <a:ext cx="333970" cy="769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577"/>
              </a:lnSpc>
            </a:pPr>
            <a:r>
              <a:rPr sz="510" dirty="0">
                <a:solidFill>
                  <a:srgbClr val="162C53"/>
                </a:solidFill>
                <a:latin typeface="Gill Sans MT"/>
                <a:cs typeface="Gill Sans MT"/>
              </a:rPr>
              <a:t>Breath</a:t>
            </a:r>
            <a:r>
              <a:rPr sz="510" spc="83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510" spc="-13" dirty="0">
                <a:solidFill>
                  <a:srgbClr val="162C53"/>
                </a:solidFill>
                <a:latin typeface="Gill Sans MT"/>
                <a:cs typeface="Gill Sans MT"/>
              </a:rPr>
              <a:t>Test</a:t>
            </a:r>
            <a:endParaRPr sz="510">
              <a:latin typeface="Gill Sans MT"/>
              <a:cs typeface="Gill Sans MT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351183" y="1933419"/>
          <a:ext cx="7214162" cy="192589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13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0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613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578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6133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5788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133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2922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6667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First</a:t>
                      </a:r>
                      <a:r>
                        <a:rPr sz="800" spc="1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dose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17002" marB="0">
                    <a:solidFill>
                      <a:srgbClr val="008945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6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22860" algn="ctr">
                        <a:lnSpc>
                          <a:spcPct val="100000"/>
                        </a:lnSpc>
                      </a:pPr>
                      <a:r>
                        <a:rPr sz="800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30</a:t>
                      </a:r>
                      <a:r>
                        <a:rPr sz="800" spc="-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mins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later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21455" marB="0">
                    <a:lnT w="6350">
                      <a:solidFill>
                        <a:srgbClr val="162C53"/>
                      </a:solidFill>
                      <a:prstDash val="solid"/>
                    </a:lnT>
                    <a:solidFill>
                      <a:srgbClr val="008945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23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635" algn="ctr">
                        <a:lnSpc>
                          <a:spcPct val="100000"/>
                        </a:lnSpc>
                      </a:pPr>
                      <a:r>
                        <a:rPr sz="800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1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hour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later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19026" marB="0">
                    <a:solidFill>
                      <a:srgbClr val="008945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R="163830" algn="ctr">
                        <a:lnSpc>
                          <a:spcPct val="100000"/>
                        </a:lnSpc>
                        <a:spcBef>
                          <a:spcPts val="844"/>
                        </a:spcBef>
                      </a:pP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Daily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68413" marB="0">
                    <a:lnT w="19050">
                      <a:solidFill>
                        <a:srgbClr val="162C53"/>
                      </a:solidFill>
                      <a:prstDash val="solid"/>
                    </a:lnT>
                    <a:solidFill>
                      <a:srgbClr val="00894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325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255270" marR="323215" algn="ctr">
                        <a:lnSpc>
                          <a:spcPct val="76700"/>
                        </a:lnSpc>
                      </a:pP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Take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</a:t>
                      </a:r>
                      <a:r>
                        <a:rPr sz="800" spc="-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capsules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of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Nattokinase.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Take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2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1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caps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Serrapeptase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Pro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 marL="109220" marR="177165" algn="ctr">
                        <a:lnSpc>
                          <a:spcPct val="76700"/>
                        </a:lnSpc>
                        <a:spcBef>
                          <a:spcPts val="1090"/>
                        </a:spcBef>
                      </a:pP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Take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1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strong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chelator</a:t>
                      </a:r>
                      <a:r>
                        <a:rPr sz="800" spc="10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alongside</a:t>
                      </a:r>
                      <a:r>
                        <a:rPr sz="800" spc="1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the 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enzymes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(e.g.,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calcium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disodium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EDTA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or</a:t>
                      </a:r>
                      <a:r>
                        <a:rPr sz="800" spc="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modified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citrus</a:t>
                      </a:r>
                      <a:r>
                        <a:rPr sz="800" spc="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pectin)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107275" marB="0">
                    <a:solidFill>
                      <a:srgbClr val="162C5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 marL="21590" algn="ctr">
                        <a:lnSpc>
                          <a:spcPts val="1265"/>
                        </a:lnSpc>
                        <a:spcBef>
                          <a:spcPts val="1250"/>
                        </a:spcBef>
                      </a:pP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Take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one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antimicrobial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per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day</a:t>
                      </a:r>
                      <a:r>
                        <a:rPr sz="800" spc="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3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—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 marL="20955" algn="ctr">
                        <a:lnSpc>
                          <a:spcPts val="1265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rotate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through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the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following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options: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 marL="175260" marR="147320" algn="ctr">
                        <a:lnSpc>
                          <a:spcPct val="76300"/>
                        </a:lnSpc>
                        <a:spcBef>
                          <a:spcPts val="1110"/>
                        </a:spcBef>
                      </a:pPr>
                      <a:r>
                        <a:rPr sz="800" spc="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Herbal: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berberine,</a:t>
                      </a:r>
                      <a:r>
                        <a:rPr sz="800" spc="10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artemisinin,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citrus 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seed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extract,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black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walnut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hulls,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artemisia,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echinacea,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goldenseal, gentian,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tea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tree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oil,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fumitory, 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galbanum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oil,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oregano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oil,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neem.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101203" marB="0">
                    <a:solidFill>
                      <a:srgbClr val="162C5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341630" marR="334010" algn="ctr">
                        <a:lnSpc>
                          <a:spcPct val="75800"/>
                        </a:lnSpc>
                      </a:pP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Take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binders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to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mop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up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die-</a:t>
                      </a:r>
                      <a:r>
                        <a:rPr sz="800" spc="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off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debris</a:t>
                      </a:r>
                      <a:r>
                        <a:rPr sz="800" spc="1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800" spc="114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toxins: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 marL="276225" marR="265430" indent="-3810" algn="ctr">
                        <a:lnSpc>
                          <a:spcPct val="76300"/>
                        </a:lnSpc>
                        <a:spcBef>
                          <a:spcPts val="1110"/>
                        </a:spcBef>
                      </a:pPr>
                      <a:r>
                        <a:rPr sz="800" spc="-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-</a:t>
                      </a:r>
                      <a:r>
                        <a:rPr sz="800" spc="1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Chitosan,</a:t>
                      </a:r>
                      <a:r>
                        <a:rPr sz="800" spc="1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citrus</a:t>
                      </a:r>
                      <a:r>
                        <a:rPr sz="800" spc="1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pectin,</a:t>
                      </a:r>
                      <a:r>
                        <a:rPr sz="800" spc="1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special 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bicarbonate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formula,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organic 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germanium,</a:t>
                      </a:r>
                      <a:r>
                        <a:rPr sz="800" spc="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chlorella,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others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8906" marB="0">
                    <a:solidFill>
                      <a:srgbClr val="162C5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83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R="165735" algn="ctr">
                        <a:lnSpc>
                          <a:spcPct val="100000"/>
                        </a:lnSpc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Use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buffering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agents</a:t>
                      </a:r>
                      <a:r>
                        <a:rPr sz="800" spc="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such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114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as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 marR="164465" algn="ctr">
                        <a:lnSpc>
                          <a:spcPct val="100000"/>
                        </a:lnSpc>
                      </a:pPr>
                      <a:r>
                        <a:rPr sz="800" spc="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buffered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vitamin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C.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82550" marR="232410" indent="22860" algn="ctr">
                        <a:lnSpc>
                          <a:spcPct val="100000"/>
                        </a:lnSpc>
                      </a:pP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Purpose: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Counteract</a:t>
                      </a:r>
                      <a:r>
                        <a:rPr sz="800" spc="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acidity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created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during</a:t>
                      </a:r>
                      <a:r>
                        <a:rPr sz="800" spc="7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microbial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die-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off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800" spc="7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support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pH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balance.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60"/>
                        </a:spcBef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  <a:p>
                      <a:pPr marL="76200" marR="242570" indent="-1270" algn="ctr">
                        <a:lnSpc>
                          <a:spcPct val="100000"/>
                        </a:lnSpc>
                      </a:pPr>
                      <a:r>
                        <a:rPr sz="800" spc="10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Assess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800" spc="4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replete</a:t>
                      </a:r>
                      <a:r>
                        <a:rPr sz="800" spc="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6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essential minerals</a:t>
                      </a:r>
                      <a:r>
                        <a:rPr sz="800" spc="-3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9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such</a:t>
                      </a:r>
                      <a:r>
                        <a:rPr sz="800" spc="-1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1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as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8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magnesium,</a:t>
                      </a:r>
                      <a:r>
                        <a:rPr sz="800" spc="-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-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zinc, </a:t>
                      </a:r>
                      <a:r>
                        <a:rPr sz="800" spc="8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and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others</a:t>
                      </a:r>
                      <a:r>
                        <a:rPr sz="800" spc="2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9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based</a:t>
                      </a:r>
                      <a:r>
                        <a:rPr sz="800" spc="2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on</a:t>
                      </a:r>
                      <a:r>
                        <a:rPr sz="800" spc="1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5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individual</a:t>
                      </a:r>
                      <a:r>
                        <a:rPr sz="800" spc="40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 </a:t>
                      </a:r>
                      <a:r>
                        <a:rPr sz="800" spc="35" dirty="0">
                          <a:solidFill>
                            <a:srgbClr val="FFFFFF"/>
                          </a:solidFill>
                          <a:latin typeface="Gill Sans MT"/>
                          <a:cs typeface="Gill Sans MT"/>
                        </a:rPr>
                        <a:t>need</a:t>
                      </a:r>
                      <a:endParaRPr sz="800">
                        <a:latin typeface="Gill Sans MT"/>
                        <a:cs typeface="Gill Sans MT"/>
                      </a:endParaRPr>
                    </a:p>
                  </a:txBody>
                  <a:tcPr marL="0" marR="0" marT="67199" marB="0">
                    <a:solidFill>
                      <a:srgbClr val="16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242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8275" marB="0">
                    <a:solidFill>
                      <a:srgbClr val="162C5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19050">
                      <a:solidFill>
                        <a:srgbClr val="155F82"/>
                      </a:solidFill>
                      <a:prstDash val="solid"/>
                    </a:lnB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8750" marB="0">
                    <a:solidFill>
                      <a:srgbClr val="162C53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155F82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solidFill>
                      <a:srgbClr val="162C53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155F82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solidFill>
                      <a:srgbClr val="16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57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68275" marB="0">
                    <a:solidFill>
                      <a:srgbClr val="162C53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155F82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58750" marB="0">
                    <a:solidFill>
                      <a:srgbClr val="162C5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155F82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3970" marB="0">
                    <a:solidFill>
                      <a:srgbClr val="162C53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19050">
                      <a:solidFill>
                        <a:srgbClr val="155F82"/>
                      </a:solidFill>
                      <a:prstDash val="solid"/>
                    </a:lnT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solidFill>
                      <a:srgbClr val="16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2909">
                <a:tc gridSpan="6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6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05410" marB="0">
                    <a:solidFill>
                      <a:srgbClr val="162C5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6" name="object 6"/>
          <p:cNvSpPr txBox="1"/>
          <p:nvPr/>
        </p:nvSpPr>
        <p:spPr>
          <a:xfrm>
            <a:off x="2685850" y="443908"/>
            <a:ext cx="1790486" cy="147973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29956" rIns="0" bIns="0" rtlCol="0">
            <a:spAutoFit/>
          </a:bodyPr>
          <a:lstStyle/>
          <a:p>
            <a:pPr marL="571595">
              <a:spcBef>
                <a:spcPts val="236"/>
              </a:spcBef>
            </a:pPr>
            <a:r>
              <a:rPr sz="765" spc="-45" dirty="0">
                <a:solidFill>
                  <a:srgbClr val="FFFFFF"/>
                </a:solidFill>
                <a:latin typeface="Gill Sans MT"/>
                <a:cs typeface="Gill Sans MT"/>
              </a:rPr>
              <a:t>DX:</a:t>
            </a:r>
            <a:r>
              <a:rPr sz="765" spc="-22" dirty="0">
                <a:solidFill>
                  <a:srgbClr val="FFFFFF"/>
                </a:solidFill>
                <a:latin typeface="Gill Sans MT"/>
                <a:cs typeface="Gill Sans MT"/>
              </a:rPr>
              <a:t> </a:t>
            </a:r>
            <a:r>
              <a:rPr sz="765" spc="38" dirty="0">
                <a:solidFill>
                  <a:srgbClr val="FFFFFF"/>
                </a:solidFill>
                <a:latin typeface="Gill Sans MT"/>
                <a:cs typeface="Gill Sans MT"/>
              </a:rPr>
              <a:t>Resistance</a:t>
            </a:r>
            <a:endParaRPr sz="765">
              <a:latin typeface="Gill Sans MT"/>
              <a:cs typeface="Gill Sans MT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0" y="3954271"/>
            <a:ext cx="7772400" cy="495491"/>
            <a:chOff x="0" y="6080751"/>
            <a:chExt cx="12192000" cy="777239"/>
          </a:xfrm>
        </p:grpSpPr>
        <p:sp>
          <p:nvSpPr>
            <p:cNvPr id="8" name="object 8"/>
            <p:cNvSpPr/>
            <p:nvPr/>
          </p:nvSpPr>
          <p:spPr>
            <a:xfrm>
              <a:off x="0" y="6080751"/>
              <a:ext cx="12192000" cy="777239"/>
            </a:xfrm>
            <a:custGeom>
              <a:avLst/>
              <a:gdLst/>
              <a:ahLst/>
              <a:cxnLst/>
              <a:rect l="l" t="t" r="r" b="b"/>
              <a:pathLst>
                <a:path w="12192000" h="777240">
                  <a:moveTo>
                    <a:pt x="12192000" y="0"/>
                  </a:moveTo>
                  <a:lnTo>
                    <a:pt x="0" y="0"/>
                  </a:lnTo>
                  <a:lnTo>
                    <a:pt x="0" y="777239"/>
                  </a:lnTo>
                  <a:lnTo>
                    <a:pt x="12192000" y="777239"/>
                  </a:lnTo>
                  <a:lnTo>
                    <a:pt x="12192000" y="0"/>
                  </a:lnTo>
                  <a:close/>
                </a:path>
              </a:pathLst>
            </a:custGeom>
            <a:solidFill>
              <a:srgbClr val="D2EAF7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9" name="object 9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9551890" y="6450361"/>
              <a:ext cx="138818" cy="220300"/>
            </a:xfrm>
            <a:prstGeom prst="rect">
              <a:avLst/>
            </a:prstGeom>
          </p:spPr>
        </p:pic>
        <p:pic>
          <p:nvPicPr>
            <p:cNvPr id="10" name="object 10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714491" y="6453228"/>
              <a:ext cx="180733" cy="214849"/>
            </a:xfrm>
            <a:prstGeom prst="rect">
              <a:avLst/>
            </a:prstGeom>
          </p:spPr>
        </p:pic>
        <p:sp>
          <p:nvSpPr>
            <p:cNvPr id="11" name="object 11"/>
            <p:cNvSpPr/>
            <p:nvPr/>
          </p:nvSpPr>
          <p:spPr>
            <a:xfrm>
              <a:off x="9919576" y="6453238"/>
              <a:ext cx="575310" cy="215265"/>
            </a:xfrm>
            <a:custGeom>
              <a:avLst/>
              <a:gdLst/>
              <a:ahLst/>
              <a:cxnLst/>
              <a:rect l="l" t="t" r="r" b="b"/>
              <a:pathLst>
                <a:path w="575309" h="215265">
                  <a:moveTo>
                    <a:pt x="153200" y="166547"/>
                  </a:moveTo>
                  <a:lnTo>
                    <a:pt x="150571" y="164249"/>
                  </a:lnTo>
                  <a:lnTo>
                    <a:pt x="77228" y="164249"/>
                  </a:lnTo>
                  <a:lnTo>
                    <a:pt x="76034" y="163398"/>
                  </a:lnTo>
                  <a:lnTo>
                    <a:pt x="76365" y="159931"/>
                  </a:lnTo>
                  <a:lnTo>
                    <a:pt x="149364" y="49745"/>
                  </a:lnTo>
                  <a:lnTo>
                    <a:pt x="150533" y="44259"/>
                  </a:lnTo>
                  <a:lnTo>
                    <a:pt x="150533" y="889"/>
                  </a:lnTo>
                  <a:lnTo>
                    <a:pt x="146735" y="0"/>
                  </a:lnTo>
                  <a:lnTo>
                    <a:pt x="5956" y="0"/>
                  </a:lnTo>
                  <a:lnTo>
                    <a:pt x="3289" y="2298"/>
                  </a:lnTo>
                  <a:lnTo>
                    <a:pt x="3289" y="48006"/>
                  </a:lnTo>
                  <a:lnTo>
                    <a:pt x="5892" y="50634"/>
                  </a:lnTo>
                  <a:lnTo>
                    <a:pt x="75704" y="50634"/>
                  </a:lnTo>
                  <a:lnTo>
                    <a:pt x="76593" y="51485"/>
                  </a:lnTo>
                  <a:lnTo>
                    <a:pt x="76327" y="54660"/>
                  </a:lnTo>
                  <a:lnTo>
                    <a:pt x="1498" y="168846"/>
                  </a:lnTo>
                  <a:lnTo>
                    <a:pt x="0" y="172643"/>
                  </a:lnTo>
                  <a:lnTo>
                    <a:pt x="0" y="212229"/>
                  </a:lnTo>
                  <a:lnTo>
                    <a:pt x="4102" y="214845"/>
                  </a:lnTo>
                  <a:lnTo>
                    <a:pt x="147332" y="214845"/>
                  </a:lnTo>
                  <a:lnTo>
                    <a:pt x="150571" y="214845"/>
                  </a:lnTo>
                  <a:lnTo>
                    <a:pt x="153200" y="212267"/>
                  </a:lnTo>
                  <a:lnTo>
                    <a:pt x="153200" y="166547"/>
                  </a:lnTo>
                  <a:close/>
                </a:path>
                <a:path w="575309" h="215265">
                  <a:moveTo>
                    <a:pt x="352717" y="1765"/>
                  </a:moveTo>
                  <a:lnTo>
                    <a:pt x="351256" y="38"/>
                  </a:lnTo>
                  <a:lnTo>
                    <a:pt x="291414" y="38"/>
                  </a:lnTo>
                  <a:lnTo>
                    <a:pt x="290842" y="2616"/>
                  </a:lnTo>
                  <a:lnTo>
                    <a:pt x="260591" y="84480"/>
                  </a:lnTo>
                  <a:lnTo>
                    <a:pt x="259422" y="85039"/>
                  </a:lnTo>
                  <a:lnTo>
                    <a:pt x="257632" y="85039"/>
                  </a:lnTo>
                  <a:lnTo>
                    <a:pt x="256463" y="84442"/>
                  </a:lnTo>
                  <a:lnTo>
                    <a:pt x="225348" y="38"/>
                  </a:lnTo>
                  <a:lnTo>
                    <a:pt x="165798" y="38"/>
                  </a:lnTo>
                  <a:lnTo>
                    <a:pt x="164325" y="1765"/>
                  </a:lnTo>
                  <a:lnTo>
                    <a:pt x="164325" y="4635"/>
                  </a:lnTo>
                  <a:lnTo>
                    <a:pt x="208013" y="105829"/>
                  </a:lnTo>
                  <a:lnTo>
                    <a:pt x="228879" y="130683"/>
                  </a:lnTo>
                  <a:lnTo>
                    <a:pt x="228879" y="212191"/>
                  </a:lnTo>
                  <a:lnTo>
                    <a:pt x="231203" y="214807"/>
                  </a:lnTo>
                  <a:lnTo>
                    <a:pt x="285457" y="214807"/>
                  </a:lnTo>
                  <a:lnTo>
                    <a:pt x="288086" y="212229"/>
                  </a:lnTo>
                  <a:lnTo>
                    <a:pt x="288086" y="130683"/>
                  </a:lnTo>
                  <a:lnTo>
                    <a:pt x="293839" y="127444"/>
                  </a:lnTo>
                  <a:lnTo>
                    <a:pt x="352158" y="6083"/>
                  </a:lnTo>
                  <a:lnTo>
                    <a:pt x="352717" y="4673"/>
                  </a:lnTo>
                  <a:lnTo>
                    <a:pt x="352717" y="1765"/>
                  </a:lnTo>
                  <a:close/>
                </a:path>
                <a:path w="575309" h="215265">
                  <a:moveTo>
                    <a:pt x="575284" y="4914"/>
                  </a:moveTo>
                  <a:lnTo>
                    <a:pt x="570280" y="0"/>
                  </a:lnTo>
                  <a:lnTo>
                    <a:pt x="524535" y="0"/>
                  </a:lnTo>
                  <a:lnTo>
                    <a:pt x="520141" y="3187"/>
                  </a:lnTo>
                  <a:lnTo>
                    <a:pt x="474383" y="81826"/>
                  </a:lnTo>
                  <a:lnTo>
                    <a:pt x="472046" y="85293"/>
                  </a:lnTo>
                  <a:lnTo>
                    <a:pt x="469658" y="85293"/>
                  </a:lnTo>
                  <a:lnTo>
                    <a:pt x="421843" y="3187"/>
                  </a:lnTo>
                  <a:lnTo>
                    <a:pt x="417449" y="0"/>
                  </a:lnTo>
                  <a:lnTo>
                    <a:pt x="371690" y="0"/>
                  </a:lnTo>
                  <a:lnTo>
                    <a:pt x="366699" y="4914"/>
                  </a:lnTo>
                  <a:lnTo>
                    <a:pt x="366699" y="214566"/>
                  </a:lnTo>
                  <a:lnTo>
                    <a:pt x="369087" y="214845"/>
                  </a:lnTo>
                  <a:lnTo>
                    <a:pt x="422148" y="214845"/>
                  </a:lnTo>
                  <a:lnTo>
                    <a:pt x="423913" y="212229"/>
                  </a:lnTo>
                  <a:lnTo>
                    <a:pt x="423900" y="100025"/>
                  </a:lnTo>
                  <a:lnTo>
                    <a:pt x="426275" y="100025"/>
                  </a:lnTo>
                  <a:lnTo>
                    <a:pt x="454761" y="146583"/>
                  </a:lnTo>
                  <a:lnTo>
                    <a:pt x="457390" y="148323"/>
                  </a:lnTo>
                  <a:lnTo>
                    <a:pt x="484682" y="148323"/>
                  </a:lnTo>
                  <a:lnTo>
                    <a:pt x="487337" y="146583"/>
                  </a:lnTo>
                  <a:lnTo>
                    <a:pt x="489610" y="142824"/>
                  </a:lnTo>
                  <a:lnTo>
                    <a:pt x="515442" y="100584"/>
                  </a:lnTo>
                  <a:lnTo>
                    <a:pt x="515442" y="100025"/>
                  </a:lnTo>
                  <a:lnTo>
                    <a:pt x="517804" y="100025"/>
                  </a:lnTo>
                  <a:lnTo>
                    <a:pt x="517804" y="213956"/>
                  </a:lnTo>
                  <a:lnTo>
                    <a:pt x="519861" y="214845"/>
                  </a:lnTo>
                  <a:lnTo>
                    <a:pt x="572681" y="214845"/>
                  </a:lnTo>
                  <a:lnTo>
                    <a:pt x="575284" y="213106"/>
                  </a:lnTo>
                  <a:lnTo>
                    <a:pt x="575284" y="4914"/>
                  </a:lnTo>
                  <a:close/>
                </a:path>
              </a:pathLst>
            </a:custGeom>
            <a:solidFill>
              <a:srgbClr val="162C5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2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0520449" y="6450361"/>
              <a:ext cx="138779" cy="220300"/>
            </a:xfrm>
            <a:prstGeom prst="rect">
              <a:avLst/>
            </a:prstGeom>
          </p:spPr>
        </p:pic>
        <p:pic>
          <p:nvPicPr>
            <p:cNvPr id="13" name="object 13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738432" y="6450361"/>
              <a:ext cx="307511" cy="220336"/>
            </a:xfrm>
            <a:prstGeom prst="rect">
              <a:avLst/>
            </a:prstGeom>
          </p:spPr>
        </p:pic>
        <p:sp>
          <p:nvSpPr>
            <p:cNvPr id="14" name="object 14"/>
            <p:cNvSpPr/>
            <p:nvPr/>
          </p:nvSpPr>
          <p:spPr>
            <a:xfrm>
              <a:off x="11065333" y="6453228"/>
              <a:ext cx="60325" cy="215265"/>
            </a:xfrm>
            <a:custGeom>
              <a:avLst/>
              <a:gdLst/>
              <a:ahLst/>
              <a:cxnLst/>
              <a:rect l="l" t="t" r="r" b="b"/>
              <a:pathLst>
                <a:path w="60325" h="215265">
                  <a:moveTo>
                    <a:pt x="57211" y="0"/>
                  </a:moveTo>
                  <a:lnTo>
                    <a:pt x="2633" y="0"/>
                  </a:lnTo>
                  <a:lnTo>
                    <a:pt x="0" y="2303"/>
                  </a:lnTo>
                  <a:lnTo>
                    <a:pt x="0" y="212229"/>
                  </a:lnTo>
                  <a:lnTo>
                    <a:pt x="2633" y="214849"/>
                  </a:lnTo>
                  <a:lnTo>
                    <a:pt x="53980" y="214814"/>
                  </a:lnTo>
                  <a:lnTo>
                    <a:pt x="57211" y="214814"/>
                  </a:lnTo>
                  <a:lnTo>
                    <a:pt x="59845" y="212229"/>
                  </a:lnTo>
                  <a:lnTo>
                    <a:pt x="59844" y="2303"/>
                  </a:lnTo>
                  <a:lnTo>
                    <a:pt x="57211" y="0"/>
                  </a:lnTo>
                  <a:close/>
                </a:path>
              </a:pathLst>
            </a:custGeom>
            <a:solidFill>
              <a:srgbClr val="00894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5" name="object 1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1150701" y="6450361"/>
              <a:ext cx="138779" cy="220300"/>
            </a:xfrm>
            <a:prstGeom prst="rect">
              <a:avLst/>
            </a:prstGeom>
          </p:spPr>
        </p:pic>
        <p:pic>
          <p:nvPicPr>
            <p:cNvPr id="16" name="object 16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313268" y="6453228"/>
              <a:ext cx="180760" cy="214849"/>
            </a:xfrm>
            <a:prstGeom prst="rect">
              <a:avLst/>
            </a:prstGeom>
          </p:spPr>
        </p:pic>
        <p:pic>
          <p:nvPicPr>
            <p:cNvPr id="17" name="object 17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11516051" y="6445369"/>
              <a:ext cx="369838" cy="225293"/>
            </a:xfrm>
            <a:prstGeom prst="rect">
              <a:avLst/>
            </a:prstGeom>
          </p:spPr>
        </p:pic>
      </p:grpSp>
      <p:sp>
        <p:nvSpPr>
          <p:cNvPr id="18" name="object 18"/>
          <p:cNvSpPr txBox="1"/>
          <p:nvPr/>
        </p:nvSpPr>
        <p:spPr>
          <a:xfrm>
            <a:off x="393154" y="4066842"/>
            <a:ext cx="2683907" cy="243881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383" spc="-6" dirty="0">
                <a:latin typeface="Calibri"/>
                <a:cs typeface="Calibri"/>
              </a:rPr>
              <a:t>Disclaimer</a:t>
            </a:r>
            <a:endParaRPr sz="383">
              <a:latin typeface="Calibri"/>
              <a:cs typeface="Calibri"/>
            </a:endParaRPr>
          </a:p>
          <a:p>
            <a:pPr marL="8096" marR="244507"/>
            <a:r>
              <a:rPr sz="383" dirty="0">
                <a:latin typeface="Calibri"/>
                <a:cs typeface="Calibri"/>
              </a:rPr>
              <a:t>This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information</a:t>
            </a:r>
            <a:r>
              <a:rPr sz="383" spc="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provided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for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educational</a:t>
            </a:r>
            <a:r>
              <a:rPr sz="383" spc="4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purposes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only</a:t>
            </a:r>
            <a:r>
              <a:rPr sz="383" spc="32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and</a:t>
            </a:r>
            <a:r>
              <a:rPr sz="383" spc="54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does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not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substitute</a:t>
            </a:r>
            <a:r>
              <a:rPr sz="383" spc="80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for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professional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medical</a:t>
            </a:r>
            <a:r>
              <a:rPr sz="383" spc="13" dirty="0">
                <a:latin typeface="Calibri"/>
                <a:cs typeface="Calibri"/>
              </a:rPr>
              <a:t> </a:t>
            </a:r>
            <a:r>
              <a:rPr sz="383" spc="-6" dirty="0">
                <a:latin typeface="Calibri"/>
                <a:cs typeface="Calibri"/>
              </a:rPr>
              <a:t>advice.</a:t>
            </a:r>
            <a:r>
              <a:rPr sz="383" spc="31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Please</a:t>
            </a:r>
            <a:r>
              <a:rPr sz="383" spc="6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consult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</a:t>
            </a:r>
            <a:r>
              <a:rPr sz="383" spc="8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medical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professional</a:t>
            </a:r>
            <a:r>
              <a:rPr sz="383" spc="1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or</a:t>
            </a:r>
            <a:r>
              <a:rPr sz="383" spc="54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healthcare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provider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for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immediate</a:t>
            </a:r>
            <a:r>
              <a:rPr sz="383" spc="64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medical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advice,</a:t>
            </a:r>
            <a:r>
              <a:rPr sz="383" spc="7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diagnoses,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or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spc="-6" dirty="0">
                <a:latin typeface="Calibri"/>
                <a:cs typeface="Calibri"/>
              </a:rPr>
              <a:t>treatment.</a:t>
            </a:r>
            <a:endParaRPr sz="383">
              <a:latin typeface="Calibri"/>
              <a:cs typeface="Calibri"/>
            </a:endParaRPr>
          </a:p>
          <a:p>
            <a:pPr marL="8096"/>
            <a:r>
              <a:rPr sz="383" dirty="0">
                <a:latin typeface="Calibri"/>
                <a:cs typeface="Calibri"/>
              </a:rPr>
              <a:t>These</a:t>
            </a:r>
            <a:r>
              <a:rPr sz="383" spc="2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clinical</a:t>
            </a:r>
            <a:r>
              <a:rPr sz="383" spc="2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trees</a:t>
            </a:r>
            <a:r>
              <a:rPr sz="383" spc="57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are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guidelines</a:t>
            </a:r>
            <a:r>
              <a:rPr sz="383" spc="1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only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-</a:t>
            </a:r>
            <a:r>
              <a:rPr sz="383" spc="4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and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practitioners</a:t>
            </a:r>
            <a:r>
              <a:rPr sz="383" spc="16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should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discern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and</a:t>
            </a:r>
            <a:r>
              <a:rPr sz="383" spc="35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make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their</a:t>
            </a:r>
            <a:r>
              <a:rPr sz="383" spc="51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own</a:t>
            </a:r>
            <a:r>
              <a:rPr sz="383" spc="38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judgements</a:t>
            </a:r>
            <a:r>
              <a:rPr sz="383" spc="2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regarding</a:t>
            </a:r>
            <a:r>
              <a:rPr sz="383" spc="29" dirty="0">
                <a:latin typeface="Calibri"/>
                <a:cs typeface="Calibri"/>
              </a:rPr>
              <a:t> </a:t>
            </a:r>
            <a:r>
              <a:rPr sz="383" dirty="0">
                <a:latin typeface="Calibri"/>
                <a:cs typeface="Calibri"/>
              </a:rPr>
              <a:t>patient</a:t>
            </a:r>
            <a:r>
              <a:rPr sz="383" spc="48" dirty="0">
                <a:latin typeface="Calibri"/>
                <a:cs typeface="Calibri"/>
              </a:rPr>
              <a:t> </a:t>
            </a:r>
            <a:r>
              <a:rPr sz="383" spc="-6" dirty="0">
                <a:latin typeface="Calibri"/>
                <a:cs typeface="Calibri"/>
              </a:rPr>
              <a:t>care.</a:t>
            </a:r>
            <a:endParaRPr sz="383"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649903" y="1778810"/>
            <a:ext cx="2034992" cy="125900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8096">
              <a:spcBef>
                <a:spcPts val="64"/>
              </a:spcBef>
            </a:pPr>
            <a:r>
              <a:rPr sz="765" dirty="0">
                <a:solidFill>
                  <a:srgbClr val="162C53"/>
                </a:solidFill>
                <a:latin typeface="Gill Sans MT"/>
                <a:cs typeface="Gill Sans MT"/>
              </a:rPr>
              <a:t>2x</a:t>
            </a:r>
            <a:r>
              <a:rPr sz="765" spc="13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162C53"/>
                </a:solidFill>
                <a:latin typeface="Gill Sans MT"/>
                <a:cs typeface="Gill Sans MT"/>
              </a:rPr>
              <a:t>Daily</a:t>
            </a:r>
            <a:r>
              <a:rPr sz="765" spc="13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162C53"/>
                </a:solidFill>
                <a:latin typeface="Gill Sans MT"/>
                <a:cs typeface="Gill Sans MT"/>
              </a:rPr>
              <a:t>Until You</a:t>
            </a:r>
            <a:r>
              <a:rPr sz="765" spc="16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162C53"/>
                </a:solidFill>
                <a:latin typeface="Gill Sans MT"/>
                <a:cs typeface="Gill Sans MT"/>
              </a:rPr>
              <a:t>Get</a:t>
            </a:r>
            <a:r>
              <a:rPr sz="765" spc="10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162C53"/>
                </a:solidFill>
                <a:latin typeface="Gill Sans MT"/>
                <a:cs typeface="Gill Sans MT"/>
              </a:rPr>
              <a:t>The</a:t>
            </a:r>
            <a:r>
              <a:rPr sz="765" spc="10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dirty="0">
                <a:solidFill>
                  <a:srgbClr val="162C53"/>
                </a:solidFill>
                <a:latin typeface="Gill Sans MT"/>
                <a:cs typeface="Gill Sans MT"/>
              </a:rPr>
              <a:t>Result</a:t>
            </a:r>
            <a:r>
              <a:rPr sz="765" spc="16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spc="118" dirty="0">
                <a:solidFill>
                  <a:srgbClr val="162C53"/>
                </a:solidFill>
                <a:latin typeface="Gill Sans MT"/>
                <a:cs typeface="Gill Sans MT"/>
              </a:rPr>
              <a:t>–</a:t>
            </a:r>
            <a:r>
              <a:rPr sz="765" spc="6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spc="48" dirty="0">
                <a:solidFill>
                  <a:srgbClr val="162C53"/>
                </a:solidFill>
                <a:latin typeface="Gill Sans MT"/>
                <a:cs typeface="Gill Sans MT"/>
              </a:rPr>
              <a:t>av.</a:t>
            </a:r>
            <a:r>
              <a:rPr sz="765" spc="32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spc="45" dirty="0">
                <a:solidFill>
                  <a:srgbClr val="162C53"/>
                </a:solidFill>
                <a:latin typeface="Gill Sans MT"/>
                <a:cs typeface="Gill Sans MT"/>
              </a:rPr>
              <a:t>2</a:t>
            </a:r>
            <a:r>
              <a:rPr sz="765" spc="10" dirty="0">
                <a:solidFill>
                  <a:srgbClr val="162C53"/>
                </a:solidFill>
                <a:latin typeface="Gill Sans MT"/>
                <a:cs typeface="Gill Sans MT"/>
              </a:rPr>
              <a:t> </a:t>
            </a:r>
            <a:r>
              <a:rPr sz="765" spc="32" dirty="0">
                <a:solidFill>
                  <a:srgbClr val="162C53"/>
                </a:solidFill>
                <a:latin typeface="Gill Sans MT"/>
                <a:cs typeface="Gill Sans MT"/>
              </a:rPr>
              <a:t>weeks</a:t>
            </a:r>
            <a:endParaRPr sz="765">
              <a:latin typeface="Gill Sans MT"/>
              <a:cs typeface="Gill Sans M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object 3">
            <a:extLst>
              <a:ext uri="{FF2B5EF4-FFF2-40B4-BE49-F238E27FC236}">
                <a16:creationId xmlns:a16="http://schemas.microsoft.com/office/drawing/2014/main" id="{ABA60704-DA94-F97D-DD6B-94F7AB089E0B}"/>
              </a:ext>
            </a:extLst>
          </p:cNvPr>
          <p:cNvGrpSpPr/>
          <p:nvPr/>
        </p:nvGrpSpPr>
        <p:grpSpPr>
          <a:xfrm>
            <a:off x="762000" y="1352550"/>
            <a:ext cx="6604000" cy="527050"/>
            <a:chOff x="762000" y="1352550"/>
            <a:chExt cx="6604000" cy="527050"/>
          </a:xfrm>
        </p:grpSpPr>
        <p:sp>
          <p:nvSpPr>
            <p:cNvPr id="5" name="object 4">
              <a:extLst>
                <a:ext uri="{FF2B5EF4-FFF2-40B4-BE49-F238E27FC236}">
                  <a16:creationId xmlns:a16="http://schemas.microsoft.com/office/drawing/2014/main" id="{6355D18F-DB77-AC40-F2E4-5F12757BCA14}"/>
                </a:ext>
              </a:extLst>
            </p:cNvPr>
            <p:cNvSpPr/>
            <p:nvPr/>
          </p:nvSpPr>
          <p:spPr>
            <a:xfrm>
              <a:off x="762000" y="1352550"/>
              <a:ext cx="6604000" cy="527050"/>
            </a:xfrm>
            <a:custGeom>
              <a:avLst/>
              <a:gdLst/>
              <a:ahLst/>
              <a:cxnLst/>
              <a:rect l="l" t="t" r="r" b="b"/>
              <a:pathLst>
                <a:path w="6604000" h="527050">
                  <a:moveTo>
                    <a:pt x="6604000" y="527050"/>
                  </a:moveTo>
                  <a:lnTo>
                    <a:pt x="0" y="52705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527050"/>
                  </a:lnTo>
                  <a:close/>
                </a:path>
              </a:pathLst>
            </a:custGeom>
            <a:solidFill>
              <a:srgbClr val="E7823A">
                <a:alpha val="148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6" name="object 5">
              <a:extLst>
                <a:ext uri="{FF2B5EF4-FFF2-40B4-BE49-F238E27FC236}">
                  <a16:creationId xmlns:a16="http://schemas.microsoft.com/office/drawing/2014/main" id="{B4F71D73-7FAA-F5BC-E37D-628740AB02D5}"/>
                </a:ext>
              </a:extLst>
            </p:cNvPr>
            <p:cNvSpPr/>
            <p:nvPr/>
          </p:nvSpPr>
          <p:spPr>
            <a:xfrm>
              <a:off x="762000" y="1352550"/>
              <a:ext cx="25400" cy="527050"/>
            </a:xfrm>
            <a:custGeom>
              <a:avLst/>
              <a:gdLst/>
              <a:ahLst/>
              <a:cxnLst/>
              <a:rect l="l" t="t" r="r" b="b"/>
              <a:pathLst>
                <a:path w="25400" h="527050">
                  <a:moveTo>
                    <a:pt x="25400" y="527050"/>
                  </a:moveTo>
                  <a:lnTo>
                    <a:pt x="0" y="5270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27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7" name="object 6" descr="$PPTXTitle">
            <a:extLst>
              <a:ext uri="{FF2B5EF4-FFF2-40B4-BE49-F238E27FC236}">
                <a16:creationId xmlns:a16="http://schemas.microsoft.com/office/drawing/2014/main" id="{97A9018C-CD38-1822-31EB-1D8E92F7FA7F}"/>
              </a:ext>
            </a:extLst>
          </p:cNvPr>
          <p:cNvSpPr txBox="1">
            <a:spLocks/>
          </p:cNvSpPr>
          <p:nvPr/>
        </p:nvSpPr>
        <p:spPr>
          <a:xfrm>
            <a:off x="1689496" y="755650"/>
            <a:ext cx="474916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sz="2300">
                <a:solidFill>
                  <a:srgbClr val="002060"/>
                </a:solidFill>
              </a:rPr>
              <a:t>Enzymes</a:t>
            </a:r>
            <a:r>
              <a:rPr lang="en-GB" sz="2300" spc="-20">
                <a:solidFill>
                  <a:srgbClr val="002060"/>
                </a:solidFill>
              </a:rPr>
              <a:t> </a:t>
            </a:r>
            <a:r>
              <a:rPr lang="en-GB" sz="2300">
                <a:solidFill>
                  <a:srgbClr val="002060"/>
                </a:solidFill>
              </a:rPr>
              <a:t>and</a:t>
            </a:r>
            <a:r>
              <a:rPr lang="en-GB" sz="2300" spc="-20">
                <a:solidFill>
                  <a:srgbClr val="002060"/>
                </a:solidFill>
              </a:rPr>
              <a:t> </a:t>
            </a:r>
            <a:r>
              <a:rPr lang="en-GB" sz="2300">
                <a:solidFill>
                  <a:srgbClr val="002060"/>
                </a:solidFill>
              </a:rPr>
              <a:t>Gut</a:t>
            </a:r>
            <a:r>
              <a:rPr lang="en-GB" sz="2300" spc="-20">
                <a:solidFill>
                  <a:srgbClr val="002060"/>
                </a:solidFill>
              </a:rPr>
              <a:t> </a:t>
            </a:r>
            <a:r>
              <a:rPr lang="en-GB" sz="2300">
                <a:solidFill>
                  <a:srgbClr val="002060"/>
                </a:solidFill>
              </a:rPr>
              <a:t>Barrier</a:t>
            </a:r>
            <a:r>
              <a:rPr lang="en-GB" sz="2300" spc="-20">
                <a:solidFill>
                  <a:srgbClr val="002060"/>
                </a:solidFill>
              </a:rPr>
              <a:t> </a:t>
            </a:r>
            <a:r>
              <a:rPr lang="en-GB" sz="2300" spc="-10">
                <a:solidFill>
                  <a:srgbClr val="002060"/>
                </a:solidFill>
              </a:rPr>
              <a:t>Integrity</a:t>
            </a:r>
            <a:endParaRPr lang="en-GB" sz="2300">
              <a:solidFill>
                <a:srgbClr val="002060"/>
              </a:solidFill>
            </a:endParaRPr>
          </a:p>
        </p:txBody>
      </p:sp>
      <p:sp>
        <p:nvSpPr>
          <p:cNvPr id="8" name="object 7">
            <a:extLst>
              <a:ext uri="{FF2B5EF4-FFF2-40B4-BE49-F238E27FC236}">
                <a16:creationId xmlns:a16="http://schemas.microsoft.com/office/drawing/2014/main" id="{A0207860-AFE3-5B77-45F2-55553FECAC22}"/>
              </a:ext>
            </a:extLst>
          </p:cNvPr>
          <p:cNvSpPr txBox="1"/>
          <p:nvPr/>
        </p:nvSpPr>
        <p:spPr>
          <a:xfrm>
            <a:off x="749300" y="1511300"/>
            <a:ext cx="6616700" cy="7822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Improved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digestion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reduces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antigen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exposure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and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immune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activation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10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50"/>
              </a:spcBef>
            </a:pPr>
            <a:endParaRPr sz="110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This</a:t>
            </a:r>
            <a:r>
              <a:rPr sz="1200" b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can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 support:</a:t>
            </a:r>
            <a:endParaRPr sz="12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9" name="object 8">
            <a:extLst>
              <a:ext uri="{FF2B5EF4-FFF2-40B4-BE49-F238E27FC236}">
                <a16:creationId xmlns:a16="http://schemas.microsoft.com/office/drawing/2014/main" id="{ECA0F3D0-F876-E17B-A720-169A4B54DCD7}"/>
              </a:ext>
            </a:extLst>
          </p:cNvPr>
          <p:cNvSpPr txBox="1"/>
          <p:nvPr/>
        </p:nvSpPr>
        <p:spPr>
          <a:xfrm>
            <a:off x="762000" y="2438400"/>
            <a:ext cx="6604000" cy="250068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9525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75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Enhanced mucosal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integrity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0" name="object 9">
            <a:extLst>
              <a:ext uri="{FF2B5EF4-FFF2-40B4-BE49-F238E27FC236}">
                <a16:creationId xmlns:a16="http://schemas.microsoft.com/office/drawing/2014/main" id="{25F413A0-6EE4-A883-B705-A894567B523C}"/>
              </a:ext>
            </a:extLst>
          </p:cNvPr>
          <p:cNvSpPr txBox="1"/>
          <p:nvPr/>
        </p:nvSpPr>
        <p:spPr>
          <a:xfrm>
            <a:off x="762000" y="2927350"/>
            <a:ext cx="6604000" cy="250068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9525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75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Reduced endotoxin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exposure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1" name="object 10">
            <a:extLst>
              <a:ext uri="{FF2B5EF4-FFF2-40B4-BE49-F238E27FC236}">
                <a16:creationId xmlns:a16="http://schemas.microsoft.com/office/drawing/2014/main" id="{C7F5C132-CA82-913B-3CFD-33666646E03C}"/>
              </a:ext>
            </a:extLst>
          </p:cNvPr>
          <p:cNvSpPr txBox="1"/>
          <p:nvPr/>
        </p:nvSpPr>
        <p:spPr>
          <a:xfrm>
            <a:off x="762000" y="3416300"/>
            <a:ext cx="6604000" cy="250068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9525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75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Improved inflammatory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balance</a:t>
            </a:r>
            <a:endParaRPr sz="10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14FD8B-4D95-9D8E-91FE-A3968D0A8489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86CD52F2-DB96-4CC7-A914-C693286BE3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63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/>
          <p:cNvGrpSpPr/>
          <p:nvPr/>
        </p:nvGrpSpPr>
        <p:grpSpPr>
          <a:xfrm>
            <a:off x="635000" y="3124200"/>
            <a:ext cx="6858000" cy="400050"/>
            <a:chOff x="635000" y="3124200"/>
            <a:chExt cx="6858000" cy="400050"/>
          </a:xfrm>
        </p:grpSpPr>
        <p:sp>
          <p:nvSpPr>
            <p:cNvPr id="3" name="object 3"/>
            <p:cNvSpPr/>
            <p:nvPr/>
          </p:nvSpPr>
          <p:spPr>
            <a:xfrm>
              <a:off x="635000" y="3124200"/>
              <a:ext cx="6858000" cy="400050"/>
            </a:xfrm>
            <a:custGeom>
              <a:avLst/>
              <a:gdLst/>
              <a:ahLst/>
              <a:cxnLst/>
              <a:rect l="l" t="t" r="r" b="b"/>
              <a:pathLst>
                <a:path w="6858000" h="400050">
                  <a:moveTo>
                    <a:pt x="6858000" y="400050"/>
                  </a:moveTo>
                  <a:lnTo>
                    <a:pt x="0" y="400050"/>
                  </a:lnTo>
                  <a:lnTo>
                    <a:pt x="0" y="0"/>
                  </a:lnTo>
                  <a:lnTo>
                    <a:pt x="6858000" y="0"/>
                  </a:lnTo>
                  <a:lnTo>
                    <a:pt x="6858000" y="400050"/>
                  </a:lnTo>
                  <a:close/>
                </a:path>
              </a:pathLst>
            </a:custGeom>
            <a:solidFill>
              <a:srgbClr val="002060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4" name="object 4"/>
            <p:cNvSpPr/>
            <p:nvPr/>
          </p:nvSpPr>
          <p:spPr>
            <a:xfrm>
              <a:off x="635000" y="3124200"/>
              <a:ext cx="25400" cy="400050"/>
            </a:xfrm>
            <a:custGeom>
              <a:avLst/>
              <a:gdLst/>
              <a:ahLst/>
              <a:cxnLst/>
              <a:rect l="l" t="t" r="r" b="b"/>
              <a:pathLst>
                <a:path w="25400" h="400050">
                  <a:moveTo>
                    <a:pt x="25400" y="400050"/>
                  </a:moveTo>
                  <a:lnTo>
                    <a:pt x="0" y="40005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00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5" name="object 5" descr="$PPTXTitle"/>
          <p:cNvSpPr txBox="1">
            <a:spLocks noGrp="1"/>
          </p:cNvSpPr>
          <p:nvPr>
            <p:ph type="title"/>
          </p:nvPr>
        </p:nvSpPr>
        <p:spPr>
          <a:xfrm>
            <a:off x="685800" y="648860"/>
            <a:ext cx="29502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Timing</a:t>
            </a:r>
            <a:r>
              <a:rPr spc="-25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and</a:t>
            </a:r>
            <a:r>
              <a:rPr spc="-2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Strategy</a:t>
            </a:r>
          </a:p>
        </p:txBody>
      </p:sp>
      <p:grpSp>
        <p:nvGrpSpPr>
          <p:cNvPr id="6" name="object 6"/>
          <p:cNvGrpSpPr/>
          <p:nvPr/>
        </p:nvGrpSpPr>
        <p:grpSpPr>
          <a:xfrm>
            <a:off x="635000" y="1720850"/>
            <a:ext cx="6858000" cy="495300"/>
            <a:chOff x="635000" y="1720850"/>
            <a:chExt cx="6858000" cy="495300"/>
          </a:xfrm>
        </p:grpSpPr>
        <p:sp>
          <p:nvSpPr>
            <p:cNvPr id="7" name="object 7"/>
            <p:cNvSpPr/>
            <p:nvPr/>
          </p:nvSpPr>
          <p:spPr>
            <a:xfrm>
              <a:off x="635000" y="1720850"/>
              <a:ext cx="6858000" cy="495300"/>
            </a:xfrm>
            <a:custGeom>
              <a:avLst/>
              <a:gdLst/>
              <a:ahLst/>
              <a:cxnLst/>
              <a:rect l="l" t="t" r="r" b="b"/>
              <a:pathLst>
                <a:path w="6858000" h="495300">
                  <a:moveTo>
                    <a:pt x="68580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6858000" y="0"/>
                  </a:lnTo>
                  <a:lnTo>
                    <a:pt x="6858000" y="4953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635000" y="17208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647700" y="1847850"/>
            <a:ext cx="68453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>
              <a:lnSpc>
                <a:spcPct val="100000"/>
              </a:lnSpc>
              <a:spcBef>
                <a:spcPts val="100"/>
              </a:spcBef>
              <a:tabLst>
                <a:tab pos="3428365" algn="l"/>
              </a:tabLst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Digestive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enzymes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	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Typically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taken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with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meals</a:t>
            </a: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635000" y="2406650"/>
            <a:ext cx="6858000" cy="495300"/>
            <a:chOff x="635000" y="2406650"/>
            <a:chExt cx="6858000" cy="495300"/>
          </a:xfrm>
        </p:grpSpPr>
        <p:sp>
          <p:nvSpPr>
            <p:cNvPr id="11" name="object 11"/>
            <p:cNvSpPr/>
            <p:nvPr/>
          </p:nvSpPr>
          <p:spPr>
            <a:xfrm>
              <a:off x="635000" y="2406650"/>
              <a:ext cx="6858000" cy="495300"/>
            </a:xfrm>
            <a:custGeom>
              <a:avLst/>
              <a:gdLst/>
              <a:ahLst/>
              <a:cxnLst/>
              <a:rect l="l" t="t" r="r" b="b"/>
              <a:pathLst>
                <a:path w="6858000" h="495300">
                  <a:moveTo>
                    <a:pt x="68580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6858000" y="0"/>
                  </a:lnTo>
                  <a:lnTo>
                    <a:pt x="6858000" y="495300"/>
                  </a:lnTo>
                  <a:close/>
                </a:path>
              </a:pathLst>
            </a:custGeom>
            <a:solidFill>
              <a:srgbClr val="2B5E7C">
                <a:alpha val="7839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635000" y="24066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4A8FA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647700" y="2533650"/>
            <a:ext cx="68453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66700">
              <a:lnSpc>
                <a:spcPct val="100000"/>
              </a:lnSpc>
              <a:spcBef>
                <a:spcPts val="100"/>
              </a:spcBef>
              <a:tabLst>
                <a:tab pos="3428365" algn="l"/>
              </a:tabLst>
            </a:pP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Biofilm-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targeting</a:t>
            </a:r>
            <a:r>
              <a:rPr sz="1200" b="1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enzymes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	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Often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used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away</a:t>
            </a:r>
            <a:r>
              <a:rPr sz="11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from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 meals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60400" y="3219450"/>
            <a:ext cx="6832600" cy="1778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0">
              <a:lnSpc>
                <a:spcPct val="100000"/>
              </a:lnSpc>
              <a:spcBef>
                <a:spcPts val="100"/>
              </a:spcBef>
            </a:pPr>
            <a:r>
              <a:rPr sz="1000" i="1" dirty="0">
                <a:solidFill>
                  <a:srgbClr val="2D3748"/>
                </a:solidFill>
                <a:latin typeface="Arial"/>
                <a:cs typeface="Arial"/>
              </a:rPr>
              <a:t>Clinical</a:t>
            </a:r>
            <a:r>
              <a:rPr sz="1000" i="1" spc="-5" dirty="0">
                <a:solidFill>
                  <a:srgbClr val="2D3748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D3748"/>
                </a:solidFill>
                <a:latin typeface="Arial"/>
                <a:cs typeface="Arial"/>
              </a:rPr>
              <a:t>strategy</a:t>
            </a:r>
            <a:r>
              <a:rPr sz="1000" i="1" spc="-5" dirty="0">
                <a:solidFill>
                  <a:srgbClr val="2D3748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D3748"/>
                </a:solidFill>
                <a:latin typeface="Arial"/>
                <a:cs typeface="Arial"/>
              </a:rPr>
              <a:t>depends</a:t>
            </a:r>
            <a:r>
              <a:rPr sz="1000" i="1" spc="-5" dirty="0">
                <a:solidFill>
                  <a:srgbClr val="2D3748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D3748"/>
                </a:solidFill>
                <a:latin typeface="Arial"/>
                <a:cs typeface="Arial"/>
              </a:rPr>
              <a:t>on</a:t>
            </a:r>
            <a:r>
              <a:rPr sz="1000" i="1" spc="-5" dirty="0">
                <a:solidFill>
                  <a:srgbClr val="2D3748"/>
                </a:solidFill>
                <a:latin typeface="Arial"/>
                <a:cs typeface="Arial"/>
              </a:rPr>
              <a:t> </a:t>
            </a:r>
            <a:r>
              <a:rPr sz="1000" i="1" dirty="0">
                <a:solidFill>
                  <a:srgbClr val="2D3748"/>
                </a:solidFill>
                <a:latin typeface="Arial"/>
                <a:cs typeface="Arial"/>
              </a:rPr>
              <a:t>therapeutic</a:t>
            </a:r>
            <a:r>
              <a:rPr sz="1000" i="1" spc="-5" dirty="0">
                <a:solidFill>
                  <a:srgbClr val="2D3748"/>
                </a:solidFill>
                <a:latin typeface="Arial"/>
                <a:cs typeface="Arial"/>
              </a:rPr>
              <a:t> </a:t>
            </a:r>
            <a:r>
              <a:rPr sz="1000" i="1" spc="-20" dirty="0">
                <a:solidFill>
                  <a:srgbClr val="2D3748"/>
                </a:solidFill>
                <a:latin typeface="Arial"/>
                <a:cs typeface="Arial"/>
              </a:rPr>
              <a:t>goal</a:t>
            </a:r>
            <a:endParaRPr sz="1000" dirty="0">
              <a:latin typeface="Arial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016D5B0-0DDE-09B8-BD7B-9853280F3ECE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D4EE1A3B-03A9-F03E-203C-51706A86D3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08000" y="381000"/>
            <a:ext cx="381000" cy="25400"/>
          </a:xfrm>
          <a:custGeom>
            <a:avLst/>
            <a:gdLst/>
            <a:ahLst/>
            <a:cxnLst/>
            <a:rect l="l" t="t" r="r" b="b"/>
            <a:pathLst>
              <a:path w="381000" h="25400">
                <a:moveTo>
                  <a:pt x="381000" y="25400"/>
                </a:moveTo>
                <a:lnTo>
                  <a:pt x="0" y="25400"/>
                </a:lnTo>
                <a:lnTo>
                  <a:pt x="0" y="0"/>
                </a:lnTo>
                <a:lnTo>
                  <a:pt x="381000" y="0"/>
                </a:lnTo>
                <a:lnTo>
                  <a:pt x="381000" y="25400"/>
                </a:lnTo>
                <a:close/>
              </a:path>
            </a:pathLst>
          </a:custGeom>
          <a:solidFill>
            <a:srgbClr val="E7823A"/>
          </a:solidFill>
        </p:spPr>
        <p:txBody>
          <a:bodyPr wrap="square" lIns="0" tIns="0" rIns="0" bIns="0" rtlCol="0"/>
          <a:lstStyle/>
          <a:p>
            <a:endParaRPr>
              <a:solidFill>
                <a:srgbClr val="002060"/>
              </a:solidFill>
            </a:endParaRPr>
          </a:p>
        </p:txBody>
      </p:sp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Example</a:t>
            </a:r>
            <a:r>
              <a:rPr spc="-5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Clinical</a:t>
            </a:r>
            <a:r>
              <a:rPr spc="-50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Pattern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555750"/>
            <a:ext cx="76200" cy="76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828800"/>
            <a:ext cx="76200" cy="76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101850"/>
            <a:ext cx="76200" cy="76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806700"/>
            <a:ext cx="76200" cy="76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5300" y="1168400"/>
            <a:ext cx="2482215" cy="20487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Patient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Presentation: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03200" marR="1226185">
              <a:lnSpc>
                <a:spcPct val="179200"/>
              </a:lnSpc>
              <a:spcBef>
                <a:spcPts val="16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Chronic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bloating </a:t>
            </a: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History</a:t>
            </a:r>
            <a:r>
              <a:rPr sz="1000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of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 Candida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95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Partial response</a:t>
            </a:r>
            <a:r>
              <a:rPr sz="1000" spc="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to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antifungals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45"/>
              </a:spcBef>
            </a:pP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Possible</a:t>
            </a:r>
            <a:r>
              <a:rPr sz="1200" b="1" spc="-6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Contributing</a:t>
            </a:r>
            <a:r>
              <a:rPr sz="1200" b="1" spc="-6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Factors: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111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Biofilm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protection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950"/>
              </a:spcBef>
            </a:pPr>
            <a:r>
              <a:rPr sz="1000" dirty="0">
                <a:solidFill>
                  <a:srgbClr val="002060"/>
                </a:solidFill>
                <a:latin typeface="Arial"/>
                <a:cs typeface="Arial"/>
              </a:rPr>
              <a:t>Undigested substrates feeding </a:t>
            </a:r>
            <a:r>
              <a:rPr sz="1000" spc="-10" dirty="0">
                <a:solidFill>
                  <a:srgbClr val="002060"/>
                </a:solidFill>
                <a:latin typeface="Arial"/>
                <a:cs typeface="Arial"/>
              </a:rPr>
              <a:t>microbes</a:t>
            </a:r>
            <a:endParaRPr sz="10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3079750"/>
            <a:ext cx="76200" cy="761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9720A8C-6229-125C-D4B6-28C675DB97C7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EF8174CB-CBE5-4565-CB74-193E7EC843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635000" y="443290"/>
            <a:ext cx="5690235" cy="375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300" dirty="0">
                <a:solidFill>
                  <a:srgbClr val="002060"/>
                </a:solidFill>
              </a:rPr>
              <a:t>Enzyme</a:t>
            </a:r>
            <a:r>
              <a:rPr lang="en-GB" sz="2300" dirty="0">
                <a:solidFill>
                  <a:srgbClr val="002060"/>
                </a:solidFill>
              </a:rPr>
              <a:t> interactions?</a:t>
            </a:r>
            <a:endParaRPr sz="2300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857202" y="1473200"/>
            <a:ext cx="2413635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Enzymes</a:t>
            </a:r>
            <a:r>
              <a:rPr sz="1200" b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may</a:t>
            </a:r>
            <a:r>
              <a:rPr sz="1200" b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be</a:t>
            </a:r>
            <a:r>
              <a:rPr sz="1200" b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combined</a:t>
            </a:r>
            <a:r>
              <a:rPr sz="1200" b="1" spc="-1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with: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35000" y="1873250"/>
            <a:ext cx="3352800" cy="501650"/>
            <a:chOff x="635000" y="1873250"/>
            <a:chExt cx="3352800" cy="501650"/>
          </a:xfrm>
        </p:grpSpPr>
        <p:sp>
          <p:nvSpPr>
            <p:cNvPr id="6" name="object 6"/>
            <p:cNvSpPr/>
            <p:nvPr/>
          </p:nvSpPr>
          <p:spPr>
            <a:xfrm>
              <a:off x="635000" y="1873250"/>
              <a:ext cx="3352800" cy="501650"/>
            </a:xfrm>
            <a:custGeom>
              <a:avLst/>
              <a:gdLst/>
              <a:ahLst/>
              <a:cxnLst/>
              <a:rect l="l" t="t" r="r" b="b"/>
              <a:pathLst>
                <a:path w="3352800" h="501650">
                  <a:moveTo>
                    <a:pt x="335280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50165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7" name="object 7"/>
            <p:cNvSpPr/>
            <p:nvPr/>
          </p:nvSpPr>
          <p:spPr>
            <a:xfrm>
              <a:off x="635000" y="1873250"/>
              <a:ext cx="3352800" cy="19050"/>
            </a:xfrm>
            <a:custGeom>
              <a:avLst/>
              <a:gdLst/>
              <a:ahLst/>
              <a:cxnLst/>
              <a:rect l="l" t="t" r="r" b="b"/>
              <a:pathLst>
                <a:path w="3352800" h="19050">
                  <a:moveTo>
                    <a:pt x="335280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19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8" name="object 8"/>
          <p:cNvSpPr txBox="1"/>
          <p:nvPr/>
        </p:nvSpPr>
        <p:spPr>
          <a:xfrm>
            <a:off x="635000" y="2025650"/>
            <a:ext cx="3352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Antimicrobials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9" name="object 9"/>
          <p:cNvGrpSpPr/>
          <p:nvPr/>
        </p:nvGrpSpPr>
        <p:grpSpPr>
          <a:xfrm>
            <a:off x="4146550" y="1873250"/>
            <a:ext cx="3346450" cy="501650"/>
            <a:chOff x="4146550" y="1873250"/>
            <a:chExt cx="3346450" cy="501650"/>
          </a:xfrm>
        </p:grpSpPr>
        <p:sp>
          <p:nvSpPr>
            <p:cNvPr id="10" name="object 10"/>
            <p:cNvSpPr/>
            <p:nvPr/>
          </p:nvSpPr>
          <p:spPr>
            <a:xfrm>
              <a:off x="4146550" y="1873250"/>
              <a:ext cx="3346450" cy="501650"/>
            </a:xfrm>
            <a:custGeom>
              <a:avLst/>
              <a:gdLst/>
              <a:ahLst/>
              <a:cxnLst/>
              <a:rect l="l" t="t" r="r" b="b"/>
              <a:pathLst>
                <a:path w="3346450" h="501650">
                  <a:moveTo>
                    <a:pt x="334645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346450" y="0"/>
                  </a:lnTo>
                  <a:lnTo>
                    <a:pt x="3346450" y="50165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1" name="object 11"/>
            <p:cNvSpPr/>
            <p:nvPr/>
          </p:nvSpPr>
          <p:spPr>
            <a:xfrm>
              <a:off x="4146550" y="1873250"/>
              <a:ext cx="3346450" cy="19050"/>
            </a:xfrm>
            <a:custGeom>
              <a:avLst/>
              <a:gdLst/>
              <a:ahLst/>
              <a:cxnLst/>
              <a:rect l="l" t="t" r="r" b="b"/>
              <a:pathLst>
                <a:path w="3346450" h="19050">
                  <a:moveTo>
                    <a:pt x="334645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346450" y="0"/>
                  </a:lnTo>
                  <a:lnTo>
                    <a:pt x="3346450" y="19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12" name="object 12"/>
          <p:cNvSpPr txBox="1"/>
          <p:nvPr/>
        </p:nvSpPr>
        <p:spPr>
          <a:xfrm>
            <a:off x="4146550" y="2025650"/>
            <a:ext cx="33464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Probiotics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3" name="object 13"/>
          <p:cNvGrpSpPr/>
          <p:nvPr/>
        </p:nvGrpSpPr>
        <p:grpSpPr>
          <a:xfrm>
            <a:off x="635000" y="2533650"/>
            <a:ext cx="3352800" cy="501650"/>
            <a:chOff x="635000" y="2533650"/>
            <a:chExt cx="3352800" cy="501650"/>
          </a:xfrm>
        </p:grpSpPr>
        <p:sp>
          <p:nvSpPr>
            <p:cNvPr id="14" name="object 14"/>
            <p:cNvSpPr/>
            <p:nvPr/>
          </p:nvSpPr>
          <p:spPr>
            <a:xfrm>
              <a:off x="635000" y="2533650"/>
              <a:ext cx="3352800" cy="501650"/>
            </a:xfrm>
            <a:custGeom>
              <a:avLst/>
              <a:gdLst/>
              <a:ahLst/>
              <a:cxnLst/>
              <a:rect l="l" t="t" r="r" b="b"/>
              <a:pathLst>
                <a:path w="3352800" h="501650">
                  <a:moveTo>
                    <a:pt x="335280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50165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5" name="object 15"/>
            <p:cNvSpPr/>
            <p:nvPr/>
          </p:nvSpPr>
          <p:spPr>
            <a:xfrm>
              <a:off x="635000" y="2533650"/>
              <a:ext cx="3352800" cy="19050"/>
            </a:xfrm>
            <a:custGeom>
              <a:avLst/>
              <a:gdLst/>
              <a:ahLst/>
              <a:cxnLst/>
              <a:rect l="l" t="t" r="r" b="b"/>
              <a:pathLst>
                <a:path w="3352800" h="19050">
                  <a:moveTo>
                    <a:pt x="335280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19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16" name="object 16"/>
          <p:cNvSpPr txBox="1"/>
          <p:nvPr/>
        </p:nvSpPr>
        <p:spPr>
          <a:xfrm>
            <a:off x="635000" y="2686050"/>
            <a:ext cx="3352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Prebiotics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17" name="object 17"/>
          <p:cNvGrpSpPr/>
          <p:nvPr/>
        </p:nvGrpSpPr>
        <p:grpSpPr>
          <a:xfrm>
            <a:off x="4146550" y="2533650"/>
            <a:ext cx="3346450" cy="501650"/>
            <a:chOff x="4146550" y="2533650"/>
            <a:chExt cx="3346450" cy="501650"/>
          </a:xfrm>
        </p:grpSpPr>
        <p:sp>
          <p:nvSpPr>
            <p:cNvPr id="18" name="object 18"/>
            <p:cNvSpPr/>
            <p:nvPr/>
          </p:nvSpPr>
          <p:spPr>
            <a:xfrm>
              <a:off x="4146550" y="2533650"/>
              <a:ext cx="3346450" cy="501650"/>
            </a:xfrm>
            <a:custGeom>
              <a:avLst/>
              <a:gdLst/>
              <a:ahLst/>
              <a:cxnLst/>
              <a:rect l="l" t="t" r="r" b="b"/>
              <a:pathLst>
                <a:path w="3346450" h="501650">
                  <a:moveTo>
                    <a:pt x="334645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346450" y="0"/>
                  </a:lnTo>
                  <a:lnTo>
                    <a:pt x="3346450" y="50165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9" name="object 19"/>
            <p:cNvSpPr/>
            <p:nvPr/>
          </p:nvSpPr>
          <p:spPr>
            <a:xfrm>
              <a:off x="4146550" y="2533650"/>
              <a:ext cx="3346450" cy="19050"/>
            </a:xfrm>
            <a:custGeom>
              <a:avLst/>
              <a:gdLst/>
              <a:ahLst/>
              <a:cxnLst/>
              <a:rect l="l" t="t" r="r" b="b"/>
              <a:pathLst>
                <a:path w="3346450" h="19050">
                  <a:moveTo>
                    <a:pt x="334645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346450" y="0"/>
                  </a:lnTo>
                  <a:lnTo>
                    <a:pt x="3346450" y="19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20" name="object 20"/>
          <p:cNvSpPr txBox="1"/>
          <p:nvPr/>
        </p:nvSpPr>
        <p:spPr>
          <a:xfrm>
            <a:off x="4146550" y="2686050"/>
            <a:ext cx="33464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71219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Mucosal</a:t>
            </a:r>
            <a:r>
              <a:rPr sz="110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support</a:t>
            </a:r>
            <a:r>
              <a:rPr sz="11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nutrients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grpSp>
        <p:nvGrpSpPr>
          <p:cNvPr id="21" name="object 21"/>
          <p:cNvGrpSpPr/>
          <p:nvPr/>
        </p:nvGrpSpPr>
        <p:grpSpPr>
          <a:xfrm>
            <a:off x="635000" y="3194050"/>
            <a:ext cx="3352800" cy="501650"/>
            <a:chOff x="635000" y="3194050"/>
            <a:chExt cx="3352800" cy="501650"/>
          </a:xfrm>
        </p:grpSpPr>
        <p:sp>
          <p:nvSpPr>
            <p:cNvPr id="22" name="object 22"/>
            <p:cNvSpPr/>
            <p:nvPr/>
          </p:nvSpPr>
          <p:spPr>
            <a:xfrm>
              <a:off x="635000" y="3194050"/>
              <a:ext cx="3352800" cy="501650"/>
            </a:xfrm>
            <a:custGeom>
              <a:avLst/>
              <a:gdLst/>
              <a:ahLst/>
              <a:cxnLst/>
              <a:rect l="l" t="t" r="r" b="b"/>
              <a:pathLst>
                <a:path w="3352800" h="501650">
                  <a:moveTo>
                    <a:pt x="3352800" y="501650"/>
                  </a:moveTo>
                  <a:lnTo>
                    <a:pt x="0" y="50165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50165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23" name="object 23"/>
            <p:cNvSpPr/>
            <p:nvPr/>
          </p:nvSpPr>
          <p:spPr>
            <a:xfrm>
              <a:off x="635000" y="3194050"/>
              <a:ext cx="3352800" cy="19050"/>
            </a:xfrm>
            <a:custGeom>
              <a:avLst/>
              <a:gdLst/>
              <a:ahLst/>
              <a:cxnLst/>
              <a:rect l="l" t="t" r="r" b="b"/>
              <a:pathLst>
                <a:path w="3352800" h="19050">
                  <a:moveTo>
                    <a:pt x="3352800" y="19050"/>
                  </a:moveTo>
                  <a:lnTo>
                    <a:pt x="0" y="19050"/>
                  </a:lnTo>
                  <a:lnTo>
                    <a:pt x="0" y="0"/>
                  </a:lnTo>
                  <a:lnTo>
                    <a:pt x="3352800" y="0"/>
                  </a:lnTo>
                  <a:lnTo>
                    <a:pt x="3352800" y="1905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24" name="object 24"/>
          <p:cNvSpPr txBox="1"/>
          <p:nvPr/>
        </p:nvSpPr>
        <p:spPr>
          <a:xfrm>
            <a:off x="635000" y="3346450"/>
            <a:ext cx="33528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759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Dietary</a:t>
            </a:r>
            <a:r>
              <a:rPr sz="110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interventions</a:t>
            </a:r>
            <a:endParaRPr sz="110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C2E23AA3-880A-D3AC-03BB-830B274D931A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Graphic 25">
            <a:extLst>
              <a:ext uri="{FF2B5EF4-FFF2-40B4-BE49-F238E27FC236}">
                <a16:creationId xmlns:a16="http://schemas.microsoft.com/office/drawing/2014/main" id="{CEBCA556-0540-532C-5B85-0A0AD6576D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Clinical</a:t>
            </a:r>
            <a:r>
              <a:rPr spc="-35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Indicators</a:t>
            </a:r>
            <a:r>
              <a:rPr spc="-3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for</a:t>
            </a:r>
            <a:r>
              <a:rPr spc="-30" dirty="0">
                <a:solidFill>
                  <a:srgbClr val="002060"/>
                </a:solidFill>
              </a:rPr>
              <a:t> </a:t>
            </a:r>
            <a:r>
              <a:rPr dirty="0">
                <a:solidFill>
                  <a:srgbClr val="002060"/>
                </a:solidFill>
              </a:rPr>
              <a:t>Enzyme</a:t>
            </a:r>
            <a:r>
              <a:rPr spc="-30" dirty="0">
                <a:solidFill>
                  <a:srgbClr val="002060"/>
                </a:solidFill>
              </a:rPr>
              <a:t> </a:t>
            </a:r>
            <a:r>
              <a:rPr spc="-25" dirty="0">
                <a:solidFill>
                  <a:srgbClr val="002060"/>
                </a:solidFill>
              </a:rPr>
              <a:t>Use</a:t>
            </a: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631950"/>
            <a:ext cx="88900" cy="888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99" y="1968500"/>
            <a:ext cx="88900" cy="888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99" y="2305050"/>
            <a:ext cx="88900" cy="888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99" y="2635250"/>
            <a:ext cx="88900" cy="888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495300" y="1168400"/>
            <a:ext cx="3421379" cy="194155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Consider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enzymes</a:t>
            </a:r>
            <a:r>
              <a:rPr sz="12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when</a:t>
            </a:r>
            <a:r>
              <a:rPr sz="12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patients</a:t>
            </a:r>
            <a:r>
              <a:rPr sz="1200" b="1" spc="-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present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 with: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34950" marR="1679575">
              <a:lnSpc>
                <a:spcPct val="199500"/>
              </a:lnSpc>
              <a:spcBef>
                <a:spcPts val="295"/>
              </a:spcBef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Bloating</a:t>
            </a:r>
            <a:r>
              <a:rPr sz="11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after</a:t>
            </a:r>
            <a:r>
              <a:rPr sz="11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meals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Undigested</a:t>
            </a:r>
            <a:r>
              <a:rPr sz="1100" spc="-2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food</a:t>
            </a:r>
            <a:r>
              <a:rPr sz="11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in</a:t>
            </a:r>
            <a:r>
              <a:rPr sz="1100" spc="-2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stool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Protein</a:t>
            </a:r>
            <a:r>
              <a:rPr sz="1100" spc="-35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intolerance </a:t>
            </a: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Chronic</a:t>
            </a:r>
            <a:r>
              <a:rPr sz="1100" spc="-40" dirty="0">
                <a:solidFill>
                  <a:srgbClr val="002060"/>
                </a:solidFill>
                <a:latin typeface="Arial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dysbiosis</a:t>
            </a: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65"/>
              </a:spcBef>
            </a:pP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234950">
              <a:lnSpc>
                <a:spcPct val="100000"/>
              </a:lnSpc>
            </a:pPr>
            <a:r>
              <a:rPr sz="1100" dirty="0">
                <a:solidFill>
                  <a:srgbClr val="002060"/>
                </a:solidFill>
                <a:latin typeface="Arial"/>
                <a:cs typeface="Arial"/>
              </a:rPr>
              <a:t>Incomplete response to </a:t>
            </a:r>
            <a:r>
              <a:rPr sz="1100" spc="-10" dirty="0">
                <a:solidFill>
                  <a:srgbClr val="002060"/>
                </a:solidFill>
                <a:latin typeface="Arial"/>
                <a:cs typeface="Arial"/>
              </a:rPr>
              <a:t>antimicrobials</a:t>
            </a:r>
            <a:endParaRPr sz="11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07999" y="2971800"/>
            <a:ext cx="88900" cy="8889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969688C-9D4C-E474-2260-3784C4744A5E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DE153A0-1F05-9BB7-BE03-6EEA2D12F5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644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787400" y="434975"/>
            <a:ext cx="32435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Safety</a:t>
            </a:r>
            <a:r>
              <a:rPr spc="-75" dirty="0">
                <a:solidFill>
                  <a:srgbClr val="002060"/>
                </a:solidFill>
              </a:rPr>
              <a:t> </a:t>
            </a:r>
            <a:r>
              <a:rPr spc="-10" dirty="0">
                <a:solidFill>
                  <a:srgbClr val="002060"/>
                </a:solidFill>
              </a:rPr>
              <a:t>Considerations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62000" y="1993900"/>
            <a:ext cx="3225800" cy="546100"/>
            <a:chOff x="762000" y="1993900"/>
            <a:chExt cx="3225800" cy="546100"/>
          </a:xfrm>
          <a:solidFill>
            <a:srgbClr val="6C82A1"/>
          </a:solidFill>
        </p:grpSpPr>
        <p:sp>
          <p:nvSpPr>
            <p:cNvPr id="4" name="object 4"/>
            <p:cNvSpPr/>
            <p:nvPr/>
          </p:nvSpPr>
          <p:spPr>
            <a:xfrm>
              <a:off x="762000" y="1993900"/>
              <a:ext cx="3225800" cy="546100"/>
            </a:xfrm>
            <a:custGeom>
              <a:avLst/>
              <a:gdLst/>
              <a:ahLst/>
              <a:cxnLst/>
              <a:rect l="l" t="t" r="r" b="b"/>
              <a:pathLst>
                <a:path w="3225800" h="546100">
                  <a:moveTo>
                    <a:pt x="32258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5"/>
            <p:cNvSpPr/>
            <p:nvPr/>
          </p:nvSpPr>
          <p:spPr>
            <a:xfrm>
              <a:off x="762000" y="1993900"/>
              <a:ext cx="25400" cy="546100"/>
            </a:xfrm>
            <a:custGeom>
              <a:avLst/>
              <a:gdLst/>
              <a:ahLst/>
              <a:cxnLst/>
              <a:rect l="l" t="t" r="r" b="b"/>
              <a:pathLst>
                <a:path w="25400" h="546100">
                  <a:moveTo>
                    <a:pt x="254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7400" y="2159000"/>
            <a:ext cx="32004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3769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chemeClr val="bg1"/>
                </a:solidFill>
                <a:latin typeface="Arial"/>
                <a:cs typeface="Arial"/>
              </a:rPr>
              <a:t>Appropriate</a:t>
            </a:r>
            <a:r>
              <a:rPr sz="1100" b="1" spc="-6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chemeClr val="bg1"/>
                </a:solidFill>
                <a:latin typeface="Arial"/>
                <a:cs typeface="Arial"/>
              </a:rPr>
              <a:t>dosing</a:t>
            </a:r>
            <a:endParaRPr sz="110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4146550" y="1993900"/>
            <a:ext cx="3219450" cy="546100"/>
            <a:chOff x="4146550" y="1993900"/>
            <a:chExt cx="3219450" cy="546100"/>
          </a:xfrm>
          <a:solidFill>
            <a:srgbClr val="6C82A1"/>
          </a:solidFill>
        </p:grpSpPr>
        <p:sp>
          <p:nvSpPr>
            <p:cNvPr id="8" name="object 8"/>
            <p:cNvSpPr/>
            <p:nvPr/>
          </p:nvSpPr>
          <p:spPr>
            <a:xfrm>
              <a:off x="4146550" y="1993900"/>
              <a:ext cx="3219450" cy="546100"/>
            </a:xfrm>
            <a:custGeom>
              <a:avLst/>
              <a:gdLst/>
              <a:ahLst/>
              <a:cxnLst/>
              <a:rect l="l" t="t" r="r" b="b"/>
              <a:pathLst>
                <a:path w="3219450" h="546100">
                  <a:moveTo>
                    <a:pt x="321945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3219450" y="0"/>
                  </a:lnTo>
                  <a:lnTo>
                    <a:pt x="321945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9"/>
            <p:cNvSpPr/>
            <p:nvPr/>
          </p:nvSpPr>
          <p:spPr>
            <a:xfrm>
              <a:off x="4146550" y="1993900"/>
              <a:ext cx="25400" cy="546100"/>
            </a:xfrm>
            <a:custGeom>
              <a:avLst/>
              <a:gdLst/>
              <a:ahLst/>
              <a:cxnLst/>
              <a:rect l="l" t="t" r="r" b="b"/>
              <a:pathLst>
                <a:path w="25400" h="546100">
                  <a:moveTo>
                    <a:pt x="254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4171950" y="2159000"/>
            <a:ext cx="31940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8166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chemeClr val="bg1"/>
                </a:solidFill>
                <a:latin typeface="Arial"/>
                <a:cs typeface="Arial"/>
              </a:rPr>
              <a:t>Patient sensitivity </a:t>
            </a:r>
            <a:r>
              <a:rPr sz="1100" b="1" spc="-10" dirty="0">
                <a:solidFill>
                  <a:schemeClr val="bg1"/>
                </a:solidFill>
                <a:latin typeface="Arial"/>
                <a:cs typeface="Arial"/>
              </a:rPr>
              <a:t>assessment</a:t>
            </a:r>
            <a:endParaRPr sz="110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62000" y="2698750"/>
            <a:ext cx="3225800" cy="546100"/>
            <a:chOff x="762000" y="2698750"/>
            <a:chExt cx="3225800" cy="546100"/>
          </a:xfrm>
          <a:solidFill>
            <a:srgbClr val="6C82A1"/>
          </a:solidFill>
        </p:grpSpPr>
        <p:sp>
          <p:nvSpPr>
            <p:cNvPr id="12" name="object 12"/>
            <p:cNvSpPr/>
            <p:nvPr/>
          </p:nvSpPr>
          <p:spPr>
            <a:xfrm>
              <a:off x="762000" y="2698750"/>
              <a:ext cx="3225800" cy="546100"/>
            </a:xfrm>
            <a:custGeom>
              <a:avLst/>
              <a:gdLst/>
              <a:ahLst/>
              <a:cxnLst/>
              <a:rect l="l" t="t" r="r" b="b"/>
              <a:pathLst>
                <a:path w="3225800" h="546100">
                  <a:moveTo>
                    <a:pt x="32258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3225800" y="0"/>
                  </a:lnTo>
                  <a:lnTo>
                    <a:pt x="322580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3"/>
            <p:cNvSpPr/>
            <p:nvPr/>
          </p:nvSpPr>
          <p:spPr>
            <a:xfrm>
              <a:off x="762000" y="2698750"/>
              <a:ext cx="25400" cy="546100"/>
            </a:xfrm>
            <a:custGeom>
              <a:avLst/>
              <a:gdLst/>
              <a:ahLst/>
              <a:cxnLst/>
              <a:rect l="l" t="t" r="r" b="b"/>
              <a:pathLst>
                <a:path w="25400" h="546100">
                  <a:moveTo>
                    <a:pt x="254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7400" y="2863850"/>
            <a:ext cx="320040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817880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chemeClr val="bg1"/>
                </a:solidFill>
                <a:latin typeface="Arial"/>
                <a:cs typeface="Arial"/>
              </a:rPr>
              <a:t>Medication </a:t>
            </a:r>
            <a:r>
              <a:rPr sz="1100" b="1" spc="-10" dirty="0">
                <a:solidFill>
                  <a:schemeClr val="bg1"/>
                </a:solidFill>
                <a:latin typeface="Arial"/>
                <a:cs typeface="Arial"/>
              </a:rPr>
              <a:t>interactions</a:t>
            </a:r>
            <a:endParaRPr sz="110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5" name="object 15"/>
          <p:cNvGrpSpPr/>
          <p:nvPr/>
        </p:nvGrpSpPr>
        <p:grpSpPr>
          <a:xfrm>
            <a:off x="4146550" y="2698750"/>
            <a:ext cx="3219450" cy="546100"/>
            <a:chOff x="4146550" y="2698750"/>
            <a:chExt cx="3219450" cy="546100"/>
          </a:xfrm>
          <a:solidFill>
            <a:srgbClr val="6C82A1"/>
          </a:solidFill>
        </p:grpSpPr>
        <p:sp>
          <p:nvSpPr>
            <p:cNvPr id="16" name="object 16"/>
            <p:cNvSpPr/>
            <p:nvPr/>
          </p:nvSpPr>
          <p:spPr>
            <a:xfrm>
              <a:off x="4146550" y="2698750"/>
              <a:ext cx="3219450" cy="546100"/>
            </a:xfrm>
            <a:custGeom>
              <a:avLst/>
              <a:gdLst/>
              <a:ahLst/>
              <a:cxnLst/>
              <a:rect l="l" t="t" r="r" b="b"/>
              <a:pathLst>
                <a:path w="3219450" h="546100">
                  <a:moveTo>
                    <a:pt x="321945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3219450" y="0"/>
                  </a:lnTo>
                  <a:lnTo>
                    <a:pt x="321945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17"/>
            <p:cNvSpPr/>
            <p:nvPr/>
          </p:nvSpPr>
          <p:spPr>
            <a:xfrm>
              <a:off x="4146550" y="2698750"/>
              <a:ext cx="25400" cy="546100"/>
            </a:xfrm>
            <a:custGeom>
              <a:avLst/>
              <a:gdLst/>
              <a:ahLst/>
              <a:cxnLst/>
              <a:rect l="l" t="t" r="r" b="b"/>
              <a:pathLst>
                <a:path w="25400" h="546100">
                  <a:moveTo>
                    <a:pt x="254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46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8" name="object 18"/>
          <p:cNvSpPr txBox="1"/>
          <p:nvPr/>
        </p:nvSpPr>
        <p:spPr>
          <a:xfrm>
            <a:off x="4171950" y="2863850"/>
            <a:ext cx="3194050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5455">
              <a:lnSpc>
                <a:spcPct val="100000"/>
              </a:lnSpc>
              <a:spcBef>
                <a:spcPts val="100"/>
              </a:spcBef>
            </a:pPr>
            <a:r>
              <a:rPr sz="1100" b="1" dirty="0">
                <a:solidFill>
                  <a:schemeClr val="bg1"/>
                </a:solidFill>
                <a:latin typeface="Arial"/>
                <a:cs typeface="Arial"/>
              </a:rPr>
              <a:t>Professional</a:t>
            </a:r>
            <a:r>
              <a:rPr sz="1100" b="1" spc="-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b="1" dirty="0">
                <a:solidFill>
                  <a:schemeClr val="bg1"/>
                </a:solidFill>
                <a:latin typeface="Arial"/>
                <a:cs typeface="Arial"/>
              </a:rPr>
              <a:t>supervision</a:t>
            </a:r>
            <a:r>
              <a:rPr sz="1100" b="1" spc="-30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1100" b="1" spc="-10" dirty="0">
                <a:solidFill>
                  <a:schemeClr val="bg1"/>
                </a:solidFill>
                <a:latin typeface="Arial"/>
                <a:cs typeface="Arial"/>
              </a:rPr>
              <a:t>required</a:t>
            </a:r>
            <a:endParaRPr sz="11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B67CDBE-1ED2-AB94-B997-CEE93F3057DA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" name="Graphic 19">
            <a:extLst>
              <a:ext uri="{FF2B5EF4-FFF2-40B4-BE49-F238E27FC236}">
                <a16:creationId xmlns:a16="http://schemas.microsoft.com/office/drawing/2014/main" id="{07741879-D0E0-2C67-9721-DFBF6B32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$PPTXTitle"/>
          <p:cNvSpPr txBox="1">
            <a:spLocks noGrp="1"/>
          </p:cNvSpPr>
          <p:nvPr>
            <p:ph type="title"/>
          </p:nvPr>
        </p:nvSpPr>
        <p:spPr>
          <a:xfrm>
            <a:off x="2399804" y="844550"/>
            <a:ext cx="33286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b="1" dirty="0">
                <a:solidFill>
                  <a:srgbClr val="2B5E7C"/>
                </a:solidFill>
              </a:rPr>
              <a:t>Key</a:t>
            </a:r>
            <a:r>
              <a:rPr b="1" spc="-25" dirty="0">
                <a:solidFill>
                  <a:srgbClr val="2B5E7C"/>
                </a:solidFill>
              </a:rPr>
              <a:t> </a:t>
            </a:r>
            <a:r>
              <a:rPr b="1" dirty="0">
                <a:solidFill>
                  <a:srgbClr val="2B5E7C"/>
                </a:solidFill>
              </a:rPr>
              <a:t>Clinical</a:t>
            </a:r>
            <a:r>
              <a:rPr b="1" spc="-20" dirty="0">
                <a:solidFill>
                  <a:srgbClr val="2B5E7C"/>
                </a:solidFill>
              </a:rPr>
              <a:t> </a:t>
            </a:r>
            <a:r>
              <a:rPr b="1" spc="-10" dirty="0">
                <a:solidFill>
                  <a:srgbClr val="2B5E7C"/>
                </a:solidFill>
              </a:rPr>
              <a:t>Questions</a:t>
            </a:r>
          </a:p>
        </p:txBody>
      </p:sp>
      <p:grpSp>
        <p:nvGrpSpPr>
          <p:cNvPr id="3" name="object 3"/>
          <p:cNvGrpSpPr/>
          <p:nvPr/>
        </p:nvGrpSpPr>
        <p:grpSpPr>
          <a:xfrm>
            <a:off x="762000" y="1879600"/>
            <a:ext cx="6604000" cy="495300"/>
            <a:chOff x="762000" y="1879600"/>
            <a:chExt cx="6604000" cy="495300"/>
          </a:xfrm>
        </p:grpSpPr>
        <p:sp>
          <p:nvSpPr>
            <p:cNvPr id="4" name="object 4"/>
            <p:cNvSpPr/>
            <p:nvPr/>
          </p:nvSpPr>
          <p:spPr>
            <a:xfrm>
              <a:off x="762000" y="1879600"/>
              <a:ext cx="6604000" cy="495300"/>
            </a:xfrm>
            <a:custGeom>
              <a:avLst/>
              <a:gdLst/>
              <a:ahLst/>
              <a:cxnLst/>
              <a:rect l="l" t="t" r="r" b="b"/>
              <a:pathLst>
                <a:path w="6604000" h="495300">
                  <a:moveTo>
                    <a:pt x="66040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95300"/>
                  </a:lnTo>
                  <a:close/>
                </a:path>
              </a:pathLst>
            </a:custGeom>
            <a:solidFill>
              <a:srgbClr val="6C82A1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5" name="object 5"/>
            <p:cNvSpPr/>
            <p:nvPr/>
          </p:nvSpPr>
          <p:spPr>
            <a:xfrm>
              <a:off x="762000" y="187960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6" name="object 6"/>
          <p:cNvSpPr txBox="1"/>
          <p:nvPr/>
        </p:nvSpPr>
        <p:spPr>
          <a:xfrm>
            <a:off x="787400" y="1466850"/>
            <a:ext cx="6578600" cy="75661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7780"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When</a:t>
            </a:r>
            <a:r>
              <a:rPr sz="1100" spc="-1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patients</a:t>
            </a:r>
            <a:r>
              <a:rPr sz="1100" spc="-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relapse</a:t>
            </a:r>
            <a:r>
              <a:rPr sz="1100" spc="-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or</a:t>
            </a:r>
            <a:r>
              <a:rPr sz="1100" spc="-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plateau,</a:t>
            </a:r>
            <a:r>
              <a:rPr sz="1100" spc="-5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spc="-2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  <a:cs typeface="Arial"/>
              </a:rPr>
              <a:t>ask:</a:t>
            </a:r>
            <a:endParaRPr sz="1100" dirty="0"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1100" dirty="0"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endParaRPr sz="1100" dirty="0">
              <a:latin typeface="Roboto Lt" pitchFamily="2" charset="0"/>
              <a:ea typeface="Roboto Lt" pitchFamily="2" charset="0"/>
              <a:cs typeface="Arial"/>
            </a:endParaRPr>
          </a:p>
          <a:p>
            <a:pPr marL="222250">
              <a:lnSpc>
                <a:spcPct val="100000"/>
              </a:lnSpc>
            </a:pPr>
            <a:r>
              <a:rPr sz="12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Is</a:t>
            </a:r>
            <a:r>
              <a:rPr sz="1200" spc="-3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2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digestion</a:t>
            </a:r>
            <a:r>
              <a:rPr sz="1200" spc="-25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200" spc="-1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adequate?</a:t>
            </a:r>
            <a:endParaRPr sz="1200" dirty="0"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7" name="object 7"/>
          <p:cNvGrpSpPr/>
          <p:nvPr/>
        </p:nvGrpSpPr>
        <p:grpSpPr>
          <a:xfrm>
            <a:off x="762000" y="2533650"/>
            <a:ext cx="6604000" cy="495300"/>
            <a:chOff x="762000" y="2533650"/>
            <a:chExt cx="6604000" cy="495300"/>
          </a:xfrm>
        </p:grpSpPr>
        <p:sp>
          <p:nvSpPr>
            <p:cNvPr id="8" name="object 8"/>
            <p:cNvSpPr/>
            <p:nvPr/>
          </p:nvSpPr>
          <p:spPr>
            <a:xfrm>
              <a:off x="762000" y="2533650"/>
              <a:ext cx="6604000" cy="495300"/>
            </a:xfrm>
            <a:custGeom>
              <a:avLst/>
              <a:gdLst/>
              <a:ahLst/>
              <a:cxnLst/>
              <a:rect l="l" t="t" r="r" b="b"/>
              <a:pathLst>
                <a:path w="6604000" h="495300">
                  <a:moveTo>
                    <a:pt x="66040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95300"/>
                  </a:lnTo>
                  <a:close/>
                </a:path>
              </a:pathLst>
            </a:custGeom>
            <a:solidFill>
              <a:srgbClr val="6C82A1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9" name="object 9"/>
            <p:cNvSpPr/>
            <p:nvPr/>
          </p:nvSpPr>
          <p:spPr>
            <a:xfrm>
              <a:off x="762000" y="25336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10" name="object 10"/>
          <p:cNvSpPr txBox="1"/>
          <p:nvPr/>
        </p:nvSpPr>
        <p:spPr>
          <a:xfrm>
            <a:off x="787400" y="2660650"/>
            <a:ext cx="6578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2D3748"/>
                </a:solidFill>
                <a:latin typeface="Arial"/>
                <a:cs typeface="Arial"/>
              </a:rPr>
              <a:t>Are microbes protected by </a:t>
            </a:r>
            <a:r>
              <a:rPr sz="1200" b="1" spc="-10" dirty="0">
                <a:solidFill>
                  <a:srgbClr val="2D3748"/>
                </a:solidFill>
                <a:latin typeface="Arial"/>
                <a:cs typeface="Arial"/>
              </a:rPr>
              <a:t>biofilms?</a:t>
            </a:r>
            <a:endParaRPr sz="1200">
              <a:latin typeface="Arial"/>
              <a:cs typeface="Arial"/>
            </a:endParaRPr>
          </a:p>
        </p:txBody>
      </p:sp>
      <p:grpSp>
        <p:nvGrpSpPr>
          <p:cNvPr id="11" name="object 11"/>
          <p:cNvGrpSpPr/>
          <p:nvPr/>
        </p:nvGrpSpPr>
        <p:grpSpPr>
          <a:xfrm>
            <a:off x="762000" y="3187700"/>
            <a:ext cx="6604000" cy="495300"/>
            <a:chOff x="762000" y="3187700"/>
            <a:chExt cx="6604000" cy="495300"/>
          </a:xfrm>
        </p:grpSpPr>
        <p:sp>
          <p:nvSpPr>
            <p:cNvPr id="12" name="object 12"/>
            <p:cNvSpPr/>
            <p:nvPr/>
          </p:nvSpPr>
          <p:spPr>
            <a:xfrm>
              <a:off x="762000" y="3187700"/>
              <a:ext cx="6604000" cy="495300"/>
            </a:xfrm>
            <a:custGeom>
              <a:avLst/>
              <a:gdLst/>
              <a:ahLst/>
              <a:cxnLst/>
              <a:rect l="l" t="t" r="r" b="b"/>
              <a:pathLst>
                <a:path w="6604000" h="495300">
                  <a:moveTo>
                    <a:pt x="66040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495300"/>
                  </a:lnTo>
                  <a:close/>
                </a:path>
              </a:pathLst>
            </a:custGeom>
            <a:solidFill>
              <a:srgbClr val="6C82A1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762000" y="318770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4" name="object 14"/>
          <p:cNvSpPr txBox="1"/>
          <p:nvPr/>
        </p:nvSpPr>
        <p:spPr>
          <a:xfrm>
            <a:off x="787400" y="3314700"/>
            <a:ext cx="6578600" cy="197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225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Are</a:t>
            </a:r>
            <a:r>
              <a:rPr sz="1200" spc="-1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2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inflammatory</a:t>
            </a:r>
            <a:r>
              <a:rPr sz="1200" spc="-5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2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triggers</a:t>
            </a:r>
            <a:r>
              <a:rPr sz="1200" spc="-5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20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still</a:t>
            </a:r>
            <a:r>
              <a:rPr sz="1200" spc="-5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200" spc="-10" dirty="0">
                <a:solidFill>
                  <a:srgbClr val="2D3748"/>
                </a:solidFill>
                <a:latin typeface="Roboto Lt" pitchFamily="2" charset="0"/>
                <a:ea typeface="Roboto Lt" pitchFamily="2" charset="0"/>
                <a:cs typeface="Arial"/>
              </a:rPr>
              <a:t>present?</a:t>
            </a:r>
            <a:endParaRPr sz="1200"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0EF12E-4582-20F5-D8D6-42D2A7AF1313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524FD67C-ADB8-9DC4-F490-F68361E4D6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</a:rPr>
              <a:t>Learning </a:t>
            </a:r>
            <a:r>
              <a:rPr spc="-10" dirty="0">
                <a:solidFill>
                  <a:srgbClr val="2B5E7C"/>
                </a:solidFill>
                <a:latin typeface="Roboto Lt" pitchFamily="2" charset="0"/>
                <a:ea typeface="Roboto Lt" pitchFamily="2" charset="0"/>
              </a:rPr>
              <a:t>Objectives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5800" y="1187450"/>
            <a:ext cx="4812030" cy="14480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Understand digestive enzymes beyond nutrient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breakdown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  <a:p>
            <a:pPr marL="12700" marR="1727200">
              <a:lnSpc>
                <a:spcPct val="208300"/>
              </a:lnSpc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Identify when enzyme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therapy may benefit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gut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ecology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Recognise the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role of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enzymes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 biofilm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disruption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b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</a:b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Integrate enzyme strategies into </a:t>
            </a:r>
            <a: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c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clinical protocols for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dysbiosis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150"/>
              </a:spcBef>
            </a:pP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Apply enzyme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support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 cases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of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Candida overgrowth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and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inflammatory</a:t>
            </a:r>
            <a:r>
              <a:rPr sz="1000" spc="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gut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patterns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5" name="object 5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250950"/>
            <a:ext cx="76200" cy="76199"/>
          </a:xfrm>
          <a:prstGeom prst="rect">
            <a:avLst/>
          </a:prstGeom>
        </p:spPr>
      </p:pic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568450"/>
            <a:ext cx="76200" cy="76199"/>
          </a:xfrm>
          <a:prstGeom prst="rect">
            <a:avLst/>
          </a:prstGeom>
        </p:spPr>
      </p:pic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885950"/>
            <a:ext cx="76200" cy="76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203450"/>
            <a:ext cx="76200" cy="76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520950"/>
            <a:ext cx="76200" cy="7619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04AF4C99-8CC1-65F2-64A8-B9780AAF3E32}"/>
              </a:ext>
            </a:extLst>
          </p:cNvPr>
          <p:cNvSpPr/>
          <p:nvPr/>
        </p:nvSpPr>
        <p:spPr>
          <a:xfrm>
            <a:off x="-3625905" y="3925698"/>
            <a:ext cx="11398305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B96897B6-3B90-CA07-746F-5E853A4F62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4170741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762000" y="1555750"/>
            <a:ext cx="6604000" cy="546100"/>
            <a:chOff x="762000" y="1555750"/>
            <a:chExt cx="6604000" cy="546100"/>
          </a:xfrm>
        </p:grpSpPr>
        <p:sp>
          <p:nvSpPr>
            <p:cNvPr id="4" name="object 4"/>
            <p:cNvSpPr/>
            <p:nvPr/>
          </p:nvSpPr>
          <p:spPr>
            <a:xfrm>
              <a:off x="762000" y="1555750"/>
              <a:ext cx="6604000" cy="546100"/>
            </a:xfrm>
            <a:custGeom>
              <a:avLst/>
              <a:gdLst/>
              <a:ahLst/>
              <a:cxnLst/>
              <a:rect l="l" t="t" r="r" b="b"/>
              <a:pathLst>
                <a:path w="6604000" h="546100">
                  <a:moveTo>
                    <a:pt x="66040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6604000" y="0"/>
                  </a:lnTo>
                  <a:lnTo>
                    <a:pt x="6604000" y="546100"/>
                  </a:lnTo>
                  <a:close/>
                </a:path>
              </a:pathLst>
            </a:custGeom>
            <a:solidFill>
              <a:srgbClr val="002060">
                <a:alpha val="14898"/>
              </a:srgbClr>
            </a:solidFill>
          </p:spPr>
          <p:txBody>
            <a:bodyPr wrap="square" lIns="0" tIns="0" rIns="0" bIns="0" rtlCol="0"/>
            <a:lstStyle/>
            <a:p>
              <a:endParaRPr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  <p:sp>
          <p:nvSpPr>
            <p:cNvPr id="5" name="object 5"/>
            <p:cNvSpPr/>
            <p:nvPr/>
          </p:nvSpPr>
          <p:spPr>
            <a:xfrm>
              <a:off x="762000" y="1555750"/>
              <a:ext cx="25400" cy="546100"/>
            </a:xfrm>
            <a:custGeom>
              <a:avLst/>
              <a:gdLst/>
              <a:ahLst/>
              <a:cxnLst/>
              <a:rect l="l" t="t" r="r" b="b"/>
              <a:pathLst>
                <a:path w="25400" h="546100">
                  <a:moveTo>
                    <a:pt x="25400" y="546100"/>
                  </a:moveTo>
                  <a:lnTo>
                    <a:pt x="0" y="546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5461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  <a:latin typeface="Roboto Lt" pitchFamily="2" charset="0"/>
                <a:ea typeface="Roboto Lt" pitchFamily="2" charset="0"/>
              </a:endParaRPr>
            </a:p>
          </p:txBody>
        </p:sp>
      </p:grpSp>
      <p:sp>
        <p:nvSpPr>
          <p:cNvPr id="6" name="object 6" descr="$PPTXTitle"/>
          <p:cNvSpPr txBox="1">
            <a:spLocks noGrp="1"/>
          </p:cNvSpPr>
          <p:nvPr>
            <p:ph type="title"/>
          </p:nvPr>
        </p:nvSpPr>
        <p:spPr>
          <a:xfrm>
            <a:off x="733586" y="495568"/>
            <a:ext cx="14147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10" dirty="0">
                <a:solidFill>
                  <a:srgbClr val="002060"/>
                </a:solidFill>
              </a:rPr>
              <a:t>Summary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787400" y="1708150"/>
            <a:ext cx="6578600" cy="8412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Digestive enzymes have roles beyond </a:t>
            </a:r>
            <a:r>
              <a:rPr sz="12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digestion</a:t>
            </a:r>
            <a:endParaRPr sz="12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650"/>
              </a:spcBef>
            </a:pPr>
            <a:endParaRPr sz="12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  <a:p>
            <a:pPr marR="17780" algn="ctr">
              <a:lnSpc>
                <a:spcPct val="100000"/>
              </a:lnSpc>
            </a:pPr>
            <a:r>
              <a:rPr sz="12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They may </a:t>
            </a:r>
            <a:r>
              <a:rPr sz="12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influence:</a:t>
            </a:r>
            <a:endParaRPr sz="12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62000" y="2692400"/>
            <a:ext cx="3238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Microbial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ecology</a:t>
            </a:r>
            <a:endParaRPr sz="10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127500" y="2692400"/>
            <a:ext cx="3238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969644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Inflammatory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signalling</a:t>
            </a:r>
            <a:endParaRPr sz="10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62000" y="3219450"/>
            <a:ext cx="3238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Biofilm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integrity</a:t>
            </a:r>
            <a:endParaRPr sz="10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127500" y="3219450"/>
            <a:ext cx="3238500" cy="262892"/>
          </a:xfrm>
          <a:prstGeom prst="rect">
            <a:avLst/>
          </a:prstGeom>
          <a:solidFill>
            <a:srgbClr val="FFFFFF">
              <a:alpha val="10198"/>
            </a:srgbClr>
          </a:solidFill>
        </p:spPr>
        <p:txBody>
          <a:bodyPr vert="horz" wrap="square" lIns="0" tIns="107950" rIns="0" bIns="0" rtlCol="0">
            <a:spAutoFit/>
          </a:bodyPr>
          <a:lstStyle/>
          <a:p>
            <a:pPr marL="1075055">
              <a:lnSpc>
                <a:spcPct val="100000"/>
              </a:lnSpc>
              <a:spcBef>
                <a:spcPts val="85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Gut barrier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function</a:t>
            </a:r>
            <a:endParaRPr sz="10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EA28A0-E15C-3407-2B7C-B7F5FA8BE062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751F9D00-55B9-A6F7-D178-88BAF4914F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ctrTitle"/>
          </p:nvPr>
        </p:nvSpPr>
        <p:spPr>
          <a:xfrm>
            <a:off x="0" y="1476380"/>
            <a:ext cx="6986270" cy="787395"/>
          </a:xfrm>
          <a:prstGeom prst="rect">
            <a:avLst/>
          </a:prstGeom>
        </p:spPr>
        <p:txBody>
          <a:bodyPr vert="horz" wrap="square" lIns="0" tIns="292100" rIns="0" bIns="0" rtlCol="0">
            <a:spAutoFit/>
          </a:bodyPr>
          <a:lstStyle/>
          <a:p>
            <a:pPr marL="1155700" algn="ctr">
              <a:lnSpc>
                <a:spcPct val="100000"/>
              </a:lnSpc>
              <a:spcBef>
                <a:spcPts val="100"/>
              </a:spcBef>
            </a:pPr>
            <a:r>
              <a:rPr sz="3200" dirty="0">
                <a:solidFill>
                  <a:srgbClr val="2B5E7C"/>
                </a:solidFill>
              </a:rPr>
              <a:t>Questions</a:t>
            </a:r>
            <a:endParaRPr sz="3200" dirty="0"/>
          </a:p>
        </p:txBody>
      </p:sp>
      <p:sp>
        <p:nvSpPr>
          <p:cNvPr id="4" name="object 4"/>
          <p:cNvSpPr txBox="1">
            <a:spLocks noGrp="1"/>
          </p:cNvSpPr>
          <p:nvPr>
            <p:ph type="subTitle" idx="4"/>
          </p:nvPr>
        </p:nvSpPr>
        <p:spPr>
          <a:xfrm>
            <a:off x="2860675" y="2387600"/>
            <a:ext cx="2406650" cy="89768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4A8FA3"/>
                </a:solidFill>
              </a:rPr>
              <a:t>Thank you for your </a:t>
            </a:r>
            <a:r>
              <a:rPr sz="1400" spc="-10" dirty="0">
                <a:solidFill>
                  <a:srgbClr val="4A8FA3"/>
                </a:solidFill>
              </a:rPr>
              <a:t>attention</a:t>
            </a:r>
            <a:endParaRPr sz="1400" dirty="0"/>
          </a:p>
          <a:p>
            <a:pPr>
              <a:lnSpc>
                <a:spcPct val="100000"/>
              </a:lnSpc>
              <a:spcBef>
                <a:spcPts val="860"/>
              </a:spcBef>
            </a:pPr>
            <a:endParaRPr sz="1400" dirty="0"/>
          </a:p>
          <a:p>
            <a:pPr algn="ctr">
              <a:lnSpc>
                <a:spcPct val="100000"/>
              </a:lnSpc>
            </a:pPr>
            <a:r>
              <a:rPr dirty="0">
                <a:solidFill>
                  <a:srgbClr val="2D3748"/>
                </a:solidFill>
              </a:rPr>
              <a:t>Leyla</a:t>
            </a:r>
            <a:r>
              <a:rPr spc="-25" dirty="0">
                <a:solidFill>
                  <a:srgbClr val="2D3748"/>
                </a:solidFill>
              </a:rPr>
              <a:t> </a:t>
            </a:r>
            <a:r>
              <a:rPr dirty="0">
                <a:solidFill>
                  <a:srgbClr val="2D3748"/>
                </a:solidFill>
              </a:rPr>
              <a:t>El</a:t>
            </a:r>
            <a:r>
              <a:rPr spc="-25" dirty="0">
                <a:solidFill>
                  <a:srgbClr val="2D3748"/>
                </a:solidFill>
              </a:rPr>
              <a:t> </a:t>
            </a:r>
            <a:r>
              <a:rPr dirty="0">
                <a:solidFill>
                  <a:srgbClr val="2D3748"/>
                </a:solidFill>
              </a:rPr>
              <a:t>Moudden</a:t>
            </a:r>
            <a:br>
              <a:rPr lang="en-GB" dirty="0">
                <a:solidFill>
                  <a:srgbClr val="2D3748"/>
                </a:solidFill>
              </a:rPr>
            </a:br>
            <a:r>
              <a:rPr lang="en-GB" dirty="0">
                <a:solidFill>
                  <a:srgbClr val="2D3748"/>
                </a:solidFill>
              </a:rPr>
              <a:t>Dip Herb, Dip Nat, </a:t>
            </a:r>
            <a:r>
              <a:rPr lang="en-GB" dirty="0" err="1">
                <a:solidFill>
                  <a:srgbClr val="2D3748"/>
                </a:solidFill>
              </a:rPr>
              <a:t>mGNC</a:t>
            </a:r>
            <a:endParaRPr spc="-10" dirty="0">
              <a:solidFill>
                <a:srgbClr val="2D3748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E8294EF-BF93-8153-D9E2-1AC35E914183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4E0C5C-2DB5-1B44-DC09-B25E782921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The Clinical </a:t>
            </a:r>
            <a:r>
              <a:rPr spc="-10" dirty="0">
                <a:solidFill>
                  <a:srgbClr val="002060"/>
                </a:solidFill>
              </a:rPr>
              <a:t>Problem</a:t>
            </a:r>
          </a:p>
        </p:txBody>
      </p:sp>
      <p:grpSp>
        <p:nvGrpSpPr>
          <p:cNvPr id="4" name="object 4"/>
          <p:cNvGrpSpPr/>
          <p:nvPr/>
        </p:nvGrpSpPr>
        <p:grpSpPr>
          <a:xfrm>
            <a:off x="508000" y="2844800"/>
            <a:ext cx="7112000" cy="419100"/>
            <a:chOff x="508000" y="2844800"/>
            <a:chExt cx="7112000" cy="419100"/>
          </a:xfrm>
          <a:solidFill>
            <a:srgbClr val="002060"/>
          </a:solidFill>
        </p:grpSpPr>
        <p:sp>
          <p:nvSpPr>
            <p:cNvPr id="5" name="object 5"/>
            <p:cNvSpPr/>
            <p:nvPr/>
          </p:nvSpPr>
          <p:spPr>
            <a:xfrm>
              <a:off x="508000" y="2844800"/>
              <a:ext cx="7112000" cy="419100"/>
            </a:xfrm>
            <a:custGeom>
              <a:avLst/>
              <a:gdLst/>
              <a:ahLst/>
              <a:cxnLst/>
              <a:rect l="l" t="t" r="r" b="b"/>
              <a:pathLst>
                <a:path w="7112000" h="419100">
                  <a:moveTo>
                    <a:pt x="71120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7112000" y="0"/>
                  </a:lnTo>
                  <a:lnTo>
                    <a:pt x="71120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6"/>
            <p:cNvSpPr/>
            <p:nvPr/>
          </p:nvSpPr>
          <p:spPr>
            <a:xfrm>
              <a:off x="508000" y="2844800"/>
              <a:ext cx="25400" cy="419100"/>
            </a:xfrm>
            <a:custGeom>
              <a:avLst/>
              <a:gdLst/>
              <a:ahLst/>
              <a:cxnLst/>
              <a:rect l="l" t="t" r="r" b="b"/>
              <a:pathLst>
                <a:path w="25400" h="419100">
                  <a:moveTo>
                    <a:pt x="25400" y="419100"/>
                  </a:moveTo>
                  <a:lnTo>
                    <a:pt x="0" y="4191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191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pic>
        <p:nvPicPr>
          <p:cNvPr id="7" name="object 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479550"/>
            <a:ext cx="76200" cy="76199"/>
          </a:xfrm>
          <a:prstGeom prst="rect">
            <a:avLst/>
          </a:prstGeom>
        </p:spPr>
      </p:pic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765300"/>
            <a:ext cx="76200" cy="76199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044700"/>
            <a:ext cx="76200" cy="76199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330450"/>
            <a:ext cx="76200" cy="761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95300" y="1111250"/>
            <a:ext cx="7124700" cy="20544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Many</a:t>
            </a:r>
            <a:r>
              <a:rPr sz="1100" spc="-25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patients</a:t>
            </a:r>
            <a:r>
              <a:rPr sz="1100" spc="-25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sz="1100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present</a:t>
            </a:r>
            <a:r>
              <a:rPr sz="1100" spc="-20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 </a:t>
            </a:r>
            <a:r>
              <a:rPr sz="1100" spc="-10" dirty="0">
                <a:solidFill>
                  <a:srgbClr val="2B5E7C"/>
                </a:solidFill>
                <a:latin typeface="Roboto" pitchFamily="2" charset="0"/>
                <a:ea typeface="Roboto" pitchFamily="2" charset="0"/>
                <a:cs typeface="Arial"/>
              </a:rPr>
              <a:t>with:</a:t>
            </a:r>
            <a:endParaRPr sz="1100" dirty="0">
              <a:latin typeface="Roboto" pitchFamily="2" charset="0"/>
              <a:ea typeface="Roboto" pitchFamily="2" charset="0"/>
              <a:cs typeface="Arial"/>
            </a:endParaRPr>
          </a:p>
          <a:p>
            <a:pPr marL="203200">
              <a:lnSpc>
                <a:spcPct val="100000"/>
              </a:lnSpc>
              <a:spcBef>
                <a:spcPts val="1030"/>
              </a:spcBef>
            </a:pP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Partial response to antimicrobial 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protocols</a:t>
            </a:r>
            <a:endParaRPr sz="950" dirty="0">
              <a:latin typeface="Roboto Th" pitchFamily="2" charset="0"/>
              <a:ea typeface="Roboto Th" pitchFamily="2" charset="0"/>
              <a:cs typeface="Arial"/>
            </a:endParaRPr>
          </a:p>
          <a:p>
            <a:pPr marL="203200" marR="4955540">
              <a:lnSpc>
                <a:spcPct val="193000"/>
              </a:lnSpc>
              <a:spcBef>
                <a:spcPts val="50"/>
              </a:spcBef>
            </a:pP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Persistent bloating, gas, or 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dysbiosis </a:t>
            </a: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Recurrent Candida 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patterns</a:t>
            </a:r>
            <a:endParaRPr sz="950" dirty="0">
              <a:latin typeface="Roboto Th" pitchFamily="2" charset="0"/>
              <a:ea typeface="Roboto Th" pitchFamily="2" charset="0"/>
              <a:cs typeface="Arial"/>
            </a:endParaRPr>
          </a:p>
          <a:p>
            <a:pPr marL="203200" marR="3768725">
              <a:lnSpc>
                <a:spcPct val="193000"/>
              </a:lnSpc>
              <a:spcBef>
                <a:spcPts val="50"/>
              </a:spcBef>
            </a:pP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Ongoing inflammatory signalling (LPS-driven 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inflammation) </a:t>
            </a: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Relapsing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SIBO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95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or</a:t>
            </a:r>
            <a:r>
              <a:rPr sz="950" spc="-5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 </a:t>
            </a:r>
            <a:r>
              <a:rPr sz="95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dysbiosis</a:t>
            </a:r>
            <a:endParaRPr sz="950" dirty="0">
              <a:latin typeface="Roboto Th" pitchFamily="2" charset="0"/>
              <a:ea typeface="Roboto Th" pitchFamily="2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965"/>
              </a:spcBef>
            </a:pPr>
            <a:endParaRPr sz="950" dirty="0">
              <a:latin typeface="Arial"/>
              <a:cs typeface="Arial"/>
            </a:endParaRPr>
          </a:p>
          <a:p>
            <a:pPr marL="165100">
              <a:lnSpc>
                <a:spcPct val="100000"/>
              </a:lnSpc>
            </a:pPr>
            <a:r>
              <a:rPr sz="11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What</a:t>
            </a:r>
            <a:r>
              <a:rPr sz="1100" spc="-5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mechanisms</a:t>
            </a:r>
            <a:r>
              <a:rPr sz="1100" spc="-5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might we</a:t>
            </a:r>
            <a:r>
              <a:rPr sz="1100" spc="-5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be </a:t>
            </a:r>
            <a:r>
              <a:rPr sz="1100" spc="-10" dirty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rPr>
              <a:t>missing?</a:t>
            </a:r>
            <a:endParaRPr sz="1100" dirty="0">
              <a:solidFill>
                <a:schemeClr val="bg1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609850"/>
            <a:ext cx="76200" cy="7619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A701A44-21A3-F713-4113-1A7E0474BDA8}"/>
              </a:ext>
            </a:extLst>
          </p:cNvPr>
          <p:cNvSpPr/>
          <p:nvPr/>
        </p:nvSpPr>
        <p:spPr>
          <a:xfrm>
            <a:off x="-3625905" y="3925698"/>
            <a:ext cx="11398305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8C537CA0-4B5A-31DB-6D25-C4DE85393C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6000" y="4170741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3A6CB6-D80F-EE4A-A76E-3C442F205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20A8C65-51D3-EFE1-065F-2689FB4B0A0E}"/>
              </a:ext>
            </a:extLst>
          </p:cNvPr>
          <p:cNvSpPr/>
          <p:nvPr/>
        </p:nvSpPr>
        <p:spPr>
          <a:xfrm>
            <a:off x="1" y="3857116"/>
            <a:ext cx="7772399" cy="612750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264882C5-47D5-2BAF-B3D5-CB222098E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0575" y="4087702"/>
            <a:ext cx="1490218" cy="14687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3CC62B4-57EF-D308-1C08-17B835896031}"/>
              </a:ext>
            </a:extLst>
          </p:cNvPr>
          <p:cNvGrpSpPr/>
          <p:nvPr/>
        </p:nvGrpSpPr>
        <p:grpSpPr>
          <a:xfrm>
            <a:off x="3288201" y="57684"/>
            <a:ext cx="3409456" cy="4390153"/>
            <a:chOff x="4163969" y="3019"/>
            <a:chExt cx="5348166" cy="6886515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9C8CB69D-EA54-77D5-737F-8499018FBF3E}"/>
                </a:ext>
              </a:extLst>
            </p:cNvPr>
            <p:cNvGrpSpPr/>
            <p:nvPr/>
          </p:nvGrpSpPr>
          <p:grpSpPr>
            <a:xfrm>
              <a:off x="4163970" y="3019"/>
              <a:ext cx="3608431" cy="6886515"/>
              <a:chOff x="457667" y="61878"/>
              <a:chExt cx="3277591" cy="6659597"/>
            </a:xfrm>
          </p:grpSpPr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C384F103-CC5F-007C-2EE9-333604844EC8}"/>
                  </a:ext>
                </a:extLst>
              </p:cNvPr>
              <p:cNvGrpSpPr/>
              <p:nvPr/>
            </p:nvGrpSpPr>
            <p:grpSpPr>
              <a:xfrm>
                <a:off x="457667" y="61878"/>
                <a:ext cx="3277591" cy="6659597"/>
                <a:chOff x="457667" y="61878"/>
                <a:chExt cx="3277591" cy="6659597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A1210F1C-8E0C-33F5-040F-2C7F1CB599A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7667" y="222953"/>
                  <a:ext cx="3277591" cy="6498522"/>
                </a:xfrm>
                <a:prstGeom prst="rect">
                  <a:avLst/>
                </a:prstGeom>
              </p:spPr>
            </p:pic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7643FD02-834B-E6D5-3E0E-F63CEB0E90B0}"/>
                    </a:ext>
                  </a:extLst>
                </p:cNvPr>
                <p:cNvSpPr/>
                <p:nvPr/>
              </p:nvSpPr>
              <p:spPr>
                <a:xfrm>
                  <a:off x="1973179" y="61878"/>
                  <a:ext cx="268133" cy="35063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/>
                </a:p>
              </p:txBody>
            </p:sp>
          </p:grp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4CF448DC-1252-EC71-6FC6-1D98DE05E746}"/>
                  </a:ext>
                </a:extLst>
              </p:cNvPr>
              <p:cNvSpPr/>
              <p:nvPr/>
            </p:nvSpPr>
            <p:spPr>
              <a:xfrm>
                <a:off x="1856302" y="285996"/>
                <a:ext cx="450324" cy="287584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pic>
          <p:nvPicPr>
            <p:cNvPr id="11" name="Picture 2" descr="Gut Microbiome - an overview | ScienceDirect Topics">
              <a:extLst>
                <a:ext uri="{FF2B5EF4-FFF2-40B4-BE49-F238E27FC236}">
                  <a16:creationId xmlns:a16="http://schemas.microsoft.com/office/drawing/2014/main" id="{C285B289-A851-A7B3-0061-1EB8CBB755D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1079" r="78381"/>
            <a:stretch/>
          </p:blipFill>
          <p:spPr bwMode="auto">
            <a:xfrm>
              <a:off x="4163969" y="4676184"/>
              <a:ext cx="936483" cy="21514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2" descr="Gut Microbiome - an overview | ScienceDirect Topics">
              <a:extLst>
                <a:ext uri="{FF2B5EF4-FFF2-40B4-BE49-F238E27FC236}">
                  <a16:creationId xmlns:a16="http://schemas.microsoft.com/office/drawing/2014/main" id="{A762A0B4-7B9A-7261-0A92-48E3CC8A51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13" t="37564" b="27864"/>
            <a:stretch/>
          </p:blipFill>
          <p:spPr bwMode="auto">
            <a:xfrm>
              <a:off x="7835212" y="3260765"/>
              <a:ext cx="1172940" cy="13052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ED61262E-E2C2-B1A0-7988-20DCB802243C}"/>
                </a:ext>
              </a:extLst>
            </p:cNvPr>
            <p:cNvGrpSpPr/>
            <p:nvPr/>
          </p:nvGrpSpPr>
          <p:grpSpPr>
            <a:xfrm>
              <a:off x="7701148" y="1638156"/>
              <a:ext cx="1810987" cy="968478"/>
              <a:chOff x="7701148" y="1638156"/>
              <a:chExt cx="1810987" cy="968478"/>
            </a:xfrm>
          </p:grpSpPr>
          <p:pic>
            <p:nvPicPr>
              <p:cNvPr id="14" name="Picture 2" descr="Gut Microbiome - an overview | ScienceDirect Topics">
                <a:extLst>
                  <a:ext uri="{FF2B5EF4-FFF2-40B4-BE49-F238E27FC236}">
                    <a16:creationId xmlns:a16="http://schemas.microsoft.com/office/drawing/2014/main" id="{BCB9DC02-14EC-7B48-483D-75144716537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741" t="1" r="57266" b="73076"/>
              <a:stretch/>
            </p:blipFill>
            <p:spPr bwMode="auto">
              <a:xfrm>
                <a:off x="7701148" y="1638156"/>
                <a:ext cx="1432466" cy="85566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08091538-8553-212D-F832-EC626F5F41E0}"/>
                  </a:ext>
                </a:extLst>
              </p:cNvPr>
              <p:cNvSpPr/>
              <p:nvPr/>
            </p:nvSpPr>
            <p:spPr>
              <a:xfrm>
                <a:off x="8686800" y="2048494"/>
                <a:ext cx="825335" cy="55814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9D152E5A-B781-9076-401E-E93F9E9AD7DC}"/>
              </a:ext>
            </a:extLst>
          </p:cNvPr>
          <p:cNvSpPr/>
          <p:nvPr/>
        </p:nvSpPr>
        <p:spPr>
          <a:xfrm>
            <a:off x="5515844" y="2055827"/>
            <a:ext cx="893474" cy="279120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3509436-560C-14E7-E33C-153CFEBB5936}"/>
              </a:ext>
            </a:extLst>
          </p:cNvPr>
          <p:cNvSpPr/>
          <p:nvPr/>
        </p:nvSpPr>
        <p:spPr>
          <a:xfrm>
            <a:off x="6227036" y="2663423"/>
            <a:ext cx="893474" cy="598571"/>
          </a:xfrm>
          <a:prstGeom prst="rect">
            <a:avLst/>
          </a:prstGeom>
          <a:solidFill>
            <a:srgbClr val="FFFF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bject 3" descr="$PPTXTitle">
            <a:extLst>
              <a:ext uri="{FF2B5EF4-FFF2-40B4-BE49-F238E27FC236}">
                <a16:creationId xmlns:a16="http://schemas.microsoft.com/office/drawing/2014/main" id="{C9365FE0-DA36-7AA6-8616-5CDF26C13923}"/>
              </a:ext>
            </a:extLst>
          </p:cNvPr>
          <p:cNvSpPr txBox="1">
            <a:spLocks/>
          </p:cNvSpPr>
          <p:nvPr/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>
                <a:solidFill>
                  <a:srgbClr val="002060"/>
                </a:solidFill>
              </a:rPr>
              <a:t>The Clinical </a:t>
            </a:r>
            <a:r>
              <a:rPr lang="en-GB" spc="-10">
                <a:solidFill>
                  <a:srgbClr val="002060"/>
                </a:solidFill>
              </a:rPr>
              <a:t>Problem</a:t>
            </a:r>
            <a:endParaRPr lang="en-GB" spc="-10" dirty="0">
              <a:solidFill>
                <a:srgbClr val="002060"/>
              </a:solidFill>
            </a:endParaRPr>
          </a:p>
        </p:txBody>
      </p:sp>
      <p:graphicFrame>
        <p:nvGraphicFramePr>
          <p:cNvPr id="2" name="object 4">
            <a:extLst>
              <a:ext uri="{FF2B5EF4-FFF2-40B4-BE49-F238E27FC236}">
                <a16:creationId xmlns:a16="http://schemas.microsoft.com/office/drawing/2014/main" id="{F3DDB03C-C752-E228-88CC-749E03E3E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29184188"/>
              </p:ext>
            </p:extLst>
          </p:nvPr>
        </p:nvGraphicFramePr>
        <p:xfrm>
          <a:off x="357505" y="1464945"/>
          <a:ext cx="2740157" cy="79883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807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89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076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076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6260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Proteases</a:t>
                      </a:r>
                      <a:endParaRPr sz="1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T w="19050">
                      <a:solidFill>
                        <a:srgbClr val="4A8FA3"/>
                      </a:solidFill>
                      <a:prstDash val="solid"/>
                    </a:lnT>
                    <a:solidFill>
                      <a:srgbClr val="2B5E7C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Lipases</a:t>
                      </a:r>
                      <a:endParaRPr sz="100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T w="19050">
                      <a:solidFill>
                        <a:srgbClr val="4A8FA3"/>
                      </a:solidFill>
                      <a:prstDash val="solid"/>
                    </a:lnT>
                    <a:solidFill>
                      <a:srgbClr val="2B5E7C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Amylases</a:t>
                      </a:r>
                      <a:endParaRPr sz="1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T w="19050">
                      <a:solidFill>
                        <a:srgbClr val="4A8FA3"/>
                      </a:solidFill>
                      <a:prstDash val="solid"/>
                    </a:lnT>
                    <a:solidFill>
                      <a:srgbClr val="2B5E7C">
                        <a:alpha val="78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536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4A8F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4A8FA3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700" dirty="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19050">
                      <a:solidFill>
                        <a:srgbClr val="4A8FA3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607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Lactase</a:t>
                      </a:r>
                      <a:endParaRPr sz="1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T w="19050">
                      <a:solidFill>
                        <a:srgbClr val="4A8FA3"/>
                      </a:solidFill>
                      <a:prstDash val="solid"/>
                    </a:lnT>
                    <a:solidFill>
                      <a:srgbClr val="2B5E7C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Cellulases</a:t>
                      </a:r>
                      <a:endParaRPr sz="1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T w="19050">
                      <a:solidFill>
                        <a:srgbClr val="4A8FA3"/>
                      </a:solidFill>
                      <a:prstDash val="solid"/>
                    </a:lnT>
                    <a:solidFill>
                      <a:srgbClr val="2B5E7C">
                        <a:alpha val="7839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solidFill>
                          <a:srgbClr val="002060"/>
                        </a:solidFill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25"/>
                        </a:spcBef>
                      </a:pPr>
                      <a:r>
                        <a:rPr sz="1000" b="1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Beta-</a:t>
                      </a:r>
                      <a:r>
                        <a:rPr sz="1000" b="1" spc="-10" dirty="0">
                          <a:solidFill>
                            <a:srgbClr val="002060"/>
                          </a:solidFill>
                          <a:latin typeface="Arial"/>
                          <a:cs typeface="Arial"/>
                        </a:rPr>
                        <a:t>glucanases</a:t>
                      </a:r>
                      <a:endParaRPr sz="1000" dirty="0">
                        <a:solidFill>
                          <a:srgbClr val="002060"/>
                        </a:solidFill>
                        <a:latin typeface="Arial"/>
                        <a:cs typeface="Arial"/>
                      </a:endParaRPr>
                    </a:p>
                  </a:txBody>
                  <a:tcPr marL="0" marR="0" marT="117475" marB="0">
                    <a:lnT w="19050">
                      <a:solidFill>
                        <a:srgbClr val="4A8FA3"/>
                      </a:solidFill>
                      <a:prstDash val="solid"/>
                    </a:lnT>
                    <a:solidFill>
                      <a:srgbClr val="2B5E7C">
                        <a:alpha val="7839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object 5">
            <a:extLst>
              <a:ext uri="{FF2B5EF4-FFF2-40B4-BE49-F238E27FC236}">
                <a16:creationId xmlns:a16="http://schemas.microsoft.com/office/drawing/2014/main" id="{E3FE56E9-54E9-AD63-E98D-306073D382E4}"/>
              </a:ext>
            </a:extLst>
          </p:cNvPr>
          <p:cNvSpPr txBox="1"/>
          <p:nvPr/>
        </p:nvSpPr>
        <p:spPr>
          <a:xfrm>
            <a:off x="344804" y="2334805"/>
            <a:ext cx="2978268" cy="28982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i="1" dirty="0">
                <a:solidFill>
                  <a:srgbClr val="4A5467"/>
                </a:solidFill>
                <a:latin typeface="Arial"/>
                <a:cs typeface="Arial"/>
              </a:rPr>
              <a:t>Produced primarily by the pancreas, stomach and small intestinal brush </a:t>
            </a:r>
            <a:r>
              <a:rPr sz="900" i="1" spc="-10" dirty="0">
                <a:solidFill>
                  <a:srgbClr val="4A5467"/>
                </a:solidFill>
                <a:latin typeface="Arial"/>
                <a:cs typeface="Arial"/>
              </a:rPr>
              <a:t>border</a:t>
            </a:r>
            <a:endParaRPr sz="9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32189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200" b="1" dirty="0">
                <a:solidFill>
                  <a:srgbClr val="002060"/>
                </a:solidFill>
              </a:rPr>
              <a:t>When</a:t>
            </a:r>
            <a:r>
              <a:rPr sz="2200" b="1" spc="-45" dirty="0">
                <a:solidFill>
                  <a:srgbClr val="002060"/>
                </a:solidFill>
              </a:rPr>
              <a:t> </a:t>
            </a:r>
            <a:r>
              <a:rPr sz="2200" b="1" dirty="0">
                <a:solidFill>
                  <a:srgbClr val="002060"/>
                </a:solidFill>
              </a:rPr>
              <a:t>Enzyme</a:t>
            </a:r>
            <a:r>
              <a:rPr sz="2200" b="1" spc="-45" dirty="0">
                <a:solidFill>
                  <a:srgbClr val="002060"/>
                </a:solidFill>
              </a:rPr>
              <a:t> </a:t>
            </a:r>
            <a:r>
              <a:rPr sz="2200" b="1" dirty="0">
                <a:solidFill>
                  <a:srgbClr val="002060"/>
                </a:solidFill>
              </a:rPr>
              <a:t>Function</a:t>
            </a:r>
            <a:r>
              <a:rPr sz="2200" b="1" spc="-40" dirty="0">
                <a:solidFill>
                  <a:srgbClr val="002060"/>
                </a:solidFill>
              </a:rPr>
              <a:t> </a:t>
            </a:r>
            <a:r>
              <a:rPr sz="2200" b="1" dirty="0">
                <a:solidFill>
                  <a:srgbClr val="002060"/>
                </a:solidFill>
              </a:rPr>
              <a:t>is</a:t>
            </a:r>
            <a:r>
              <a:rPr sz="2200" b="1" spc="-45" dirty="0">
                <a:solidFill>
                  <a:srgbClr val="002060"/>
                </a:solidFill>
              </a:rPr>
              <a:t> </a:t>
            </a:r>
            <a:r>
              <a:rPr sz="2200" b="1" spc="-10" dirty="0">
                <a:solidFill>
                  <a:srgbClr val="002060"/>
                </a:solidFill>
              </a:rPr>
              <a:t>Compromised</a:t>
            </a:r>
            <a:endParaRPr sz="2200" b="1" dirty="0">
              <a:solidFill>
                <a:srgbClr val="002060"/>
              </a:solidFill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495300" y="1143000"/>
            <a:ext cx="26879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Factors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that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reduce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enzyme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production: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85800" y="1479550"/>
            <a:ext cx="8375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Chronic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stress</a:t>
            </a:r>
            <a:endParaRPr sz="100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6" name="object 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543050"/>
            <a:ext cx="76200" cy="76199"/>
          </a:xfrm>
          <a:prstGeom prst="rect">
            <a:avLst/>
          </a:prstGeom>
        </p:spPr>
      </p:pic>
      <p:sp>
        <p:nvSpPr>
          <p:cNvPr id="7" name="object 7"/>
          <p:cNvSpPr txBox="1"/>
          <p:nvPr/>
        </p:nvSpPr>
        <p:spPr>
          <a:xfrm>
            <a:off x="685800" y="1784350"/>
            <a:ext cx="42100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Ageing</a:t>
            </a:r>
            <a:endParaRPr sz="100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8" name="object 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1847850"/>
            <a:ext cx="76200" cy="76199"/>
          </a:xfrm>
          <a:prstGeom prst="rect">
            <a:avLst/>
          </a:prstGeom>
        </p:spPr>
      </p:pic>
      <p:sp>
        <p:nvSpPr>
          <p:cNvPr id="9" name="object 9"/>
          <p:cNvSpPr txBox="1"/>
          <p:nvPr/>
        </p:nvSpPr>
        <p:spPr>
          <a:xfrm>
            <a:off x="685800" y="2089150"/>
            <a:ext cx="13595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Gastric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hypochlorhydria</a:t>
            </a:r>
            <a:endParaRPr sz="100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10" name="object 10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7999" y="2152650"/>
            <a:ext cx="76200" cy="76199"/>
          </a:xfrm>
          <a:prstGeom prst="rect">
            <a:avLst/>
          </a:prstGeom>
        </p:spPr>
      </p:pic>
      <p:sp>
        <p:nvSpPr>
          <p:cNvPr id="11" name="object 11"/>
          <p:cNvSpPr txBox="1"/>
          <p:nvPr/>
        </p:nvSpPr>
        <p:spPr>
          <a:xfrm>
            <a:off x="4384079" y="1517650"/>
            <a:ext cx="13506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Pancreatic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insufficiency</a:t>
            </a:r>
            <a:endParaRPr sz="100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12" name="object 1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699" y="1581150"/>
            <a:ext cx="76200" cy="76199"/>
          </a:xfrm>
          <a:prstGeom prst="rect">
            <a:avLst/>
          </a:prstGeom>
        </p:spPr>
      </p:pic>
      <p:sp>
        <p:nvSpPr>
          <p:cNvPr id="13" name="object 13"/>
          <p:cNvSpPr txBox="1"/>
          <p:nvPr/>
        </p:nvSpPr>
        <p:spPr>
          <a:xfrm>
            <a:off x="4384079" y="1822450"/>
            <a:ext cx="12185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Chronic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inflammation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14" name="object 1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699" y="1885950"/>
            <a:ext cx="76200" cy="76199"/>
          </a:xfrm>
          <a:prstGeom prst="rect">
            <a:avLst/>
          </a:prstGeom>
        </p:spPr>
      </p:pic>
      <p:sp>
        <p:nvSpPr>
          <p:cNvPr id="15" name="object 15"/>
          <p:cNvSpPr txBox="1"/>
          <p:nvPr/>
        </p:nvSpPr>
        <p:spPr>
          <a:xfrm>
            <a:off x="4384079" y="2127250"/>
            <a:ext cx="7880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Gut </a:t>
            </a:r>
            <a:r>
              <a:rPr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dysbiosis</a:t>
            </a:r>
            <a:endParaRPr sz="100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03699" y="2190750"/>
            <a:ext cx="76200" cy="76199"/>
          </a:xfrm>
          <a:prstGeom prst="rect">
            <a:avLst/>
          </a:prstGeom>
        </p:spPr>
      </p:pic>
      <p:sp>
        <p:nvSpPr>
          <p:cNvPr id="17" name="object 4">
            <a:extLst>
              <a:ext uri="{FF2B5EF4-FFF2-40B4-BE49-F238E27FC236}">
                <a16:creationId xmlns:a16="http://schemas.microsoft.com/office/drawing/2014/main" id="{552364F1-4A61-0DE5-A88E-6238A0710EDF}"/>
              </a:ext>
            </a:extLst>
          </p:cNvPr>
          <p:cNvSpPr txBox="1"/>
          <p:nvPr/>
        </p:nvSpPr>
        <p:spPr>
          <a:xfrm>
            <a:off x="495300" y="2532306"/>
            <a:ext cx="2687955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Factors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that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reduce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enzyme</a:t>
            </a:r>
            <a:r>
              <a:rPr sz="1100" spc="-3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lang="en-GB"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activation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36" name="object 5">
            <a:extLst>
              <a:ext uri="{FF2B5EF4-FFF2-40B4-BE49-F238E27FC236}">
                <a16:creationId xmlns:a16="http://schemas.microsoft.com/office/drawing/2014/main" id="{FF638DB7-63B6-4914-8E1D-3AF6F8FB0641}"/>
              </a:ext>
            </a:extLst>
          </p:cNvPr>
          <p:cNvSpPr txBox="1"/>
          <p:nvPr/>
        </p:nvSpPr>
        <p:spPr>
          <a:xfrm>
            <a:off x="714709" y="2896408"/>
            <a:ext cx="8375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pH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37" name="object 6">
            <a:extLst>
              <a:ext uri="{FF2B5EF4-FFF2-40B4-BE49-F238E27FC236}">
                <a16:creationId xmlns:a16="http://schemas.microsoft.com/office/drawing/2014/main" id="{65B709E6-0CDF-9FE6-F379-F249FE756DD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908" y="2959908"/>
            <a:ext cx="76200" cy="76199"/>
          </a:xfrm>
          <a:prstGeom prst="rect">
            <a:avLst/>
          </a:prstGeom>
        </p:spPr>
      </p:pic>
      <p:sp>
        <p:nvSpPr>
          <p:cNvPr id="38" name="object 7">
            <a:extLst>
              <a:ext uri="{FF2B5EF4-FFF2-40B4-BE49-F238E27FC236}">
                <a16:creationId xmlns:a16="http://schemas.microsoft.com/office/drawing/2014/main" id="{9C46B72C-FF09-33FB-2109-27D3606E8996}"/>
              </a:ext>
            </a:extLst>
          </p:cNvPr>
          <p:cNvSpPr txBox="1"/>
          <p:nvPr/>
        </p:nvSpPr>
        <p:spPr>
          <a:xfrm>
            <a:off x="714709" y="3201208"/>
            <a:ext cx="1799891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spc="-1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Brush Border Inflammation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39" name="object 8">
            <a:extLst>
              <a:ext uri="{FF2B5EF4-FFF2-40B4-BE49-F238E27FC236}">
                <a16:creationId xmlns:a16="http://schemas.microsoft.com/office/drawing/2014/main" id="{EB891FA4-B8DC-06D1-680C-E605FF131B68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908" y="3264708"/>
            <a:ext cx="76200" cy="76199"/>
          </a:xfrm>
          <a:prstGeom prst="rect">
            <a:avLst/>
          </a:prstGeom>
        </p:spPr>
      </p:pic>
      <p:sp>
        <p:nvSpPr>
          <p:cNvPr id="40" name="object 9">
            <a:extLst>
              <a:ext uri="{FF2B5EF4-FFF2-40B4-BE49-F238E27FC236}">
                <a16:creationId xmlns:a16="http://schemas.microsoft.com/office/drawing/2014/main" id="{D64C5A90-E399-2F83-CAA5-E24299083CF8}"/>
              </a:ext>
            </a:extLst>
          </p:cNvPr>
          <p:cNvSpPr txBox="1"/>
          <p:nvPr/>
        </p:nvSpPr>
        <p:spPr>
          <a:xfrm>
            <a:off x="714709" y="3506008"/>
            <a:ext cx="135953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Maldigestion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41" name="object 10">
            <a:extLst>
              <a:ext uri="{FF2B5EF4-FFF2-40B4-BE49-F238E27FC236}">
                <a16:creationId xmlns:a16="http://schemas.microsoft.com/office/drawing/2014/main" id="{D3645E29-A3FB-58B1-E13B-16F3A95C45F2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908" y="3569508"/>
            <a:ext cx="76200" cy="76199"/>
          </a:xfrm>
          <a:prstGeom prst="rect">
            <a:avLst/>
          </a:prstGeom>
        </p:spPr>
      </p:pic>
      <p:sp>
        <p:nvSpPr>
          <p:cNvPr id="42" name="object 11">
            <a:extLst>
              <a:ext uri="{FF2B5EF4-FFF2-40B4-BE49-F238E27FC236}">
                <a16:creationId xmlns:a16="http://schemas.microsoft.com/office/drawing/2014/main" id="{311F4611-6187-17EB-A2C0-BB9EA092FC2D}"/>
              </a:ext>
            </a:extLst>
          </p:cNvPr>
          <p:cNvSpPr txBox="1"/>
          <p:nvPr/>
        </p:nvSpPr>
        <p:spPr>
          <a:xfrm>
            <a:off x="4412988" y="2934508"/>
            <a:ext cx="135064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Intestinal infection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43" name="object 12">
            <a:extLst>
              <a:ext uri="{FF2B5EF4-FFF2-40B4-BE49-F238E27FC236}">
                <a16:creationId xmlns:a16="http://schemas.microsoft.com/office/drawing/2014/main" id="{C7CE5677-204D-5FA1-3E5C-D3CD723FEAEA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2608" y="2998008"/>
            <a:ext cx="76200" cy="76199"/>
          </a:xfrm>
          <a:prstGeom prst="rect">
            <a:avLst/>
          </a:prstGeom>
        </p:spPr>
      </p:pic>
      <p:sp>
        <p:nvSpPr>
          <p:cNvPr id="44" name="object 13">
            <a:extLst>
              <a:ext uri="{FF2B5EF4-FFF2-40B4-BE49-F238E27FC236}">
                <a16:creationId xmlns:a16="http://schemas.microsoft.com/office/drawing/2014/main" id="{44DB5043-3E4F-5ABA-5BB1-D7942C6CEDEE}"/>
              </a:ext>
            </a:extLst>
          </p:cNvPr>
          <p:cNvSpPr txBox="1"/>
          <p:nvPr/>
        </p:nvSpPr>
        <p:spPr>
          <a:xfrm>
            <a:off x="4412988" y="3239308"/>
            <a:ext cx="1218565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Leaky gut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45" name="object 14">
            <a:extLst>
              <a:ext uri="{FF2B5EF4-FFF2-40B4-BE49-F238E27FC236}">
                <a16:creationId xmlns:a16="http://schemas.microsoft.com/office/drawing/2014/main" id="{812A8F69-C9E7-2568-25B0-A5E6CDC8D9CD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2608" y="3302808"/>
            <a:ext cx="76200" cy="76199"/>
          </a:xfrm>
          <a:prstGeom prst="rect">
            <a:avLst/>
          </a:prstGeom>
        </p:spPr>
      </p:pic>
      <p:sp>
        <p:nvSpPr>
          <p:cNvPr id="46" name="object 15">
            <a:extLst>
              <a:ext uri="{FF2B5EF4-FFF2-40B4-BE49-F238E27FC236}">
                <a16:creationId xmlns:a16="http://schemas.microsoft.com/office/drawing/2014/main" id="{6E4197CA-04A9-1C74-EFD3-9FD58BBCD78B}"/>
              </a:ext>
            </a:extLst>
          </p:cNvPr>
          <p:cNvSpPr txBox="1"/>
          <p:nvPr/>
        </p:nvSpPr>
        <p:spPr>
          <a:xfrm>
            <a:off x="4412988" y="3544108"/>
            <a:ext cx="1606812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GB" sz="1000" dirty="0">
                <a:solidFill>
                  <a:srgbClr val="2D3748"/>
                </a:solidFill>
                <a:latin typeface="Roboto Th" pitchFamily="2" charset="0"/>
                <a:ea typeface="Roboto Th" pitchFamily="2" charset="0"/>
                <a:cs typeface="Arial"/>
              </a:rPr>
              <a:t>Nervous system</a:t>
            </a:r>
            <a:endParaRPr sz="1000" dirty="0">
              <a:latin typeface="Roboto Th" pitchFamily="2" charset="0"/>
              <a:ea typeface="Roboto Th" pitchFamily="2" charset="0"/>
              <a:cs typeface="Arial"/>
            </a:endParaRPr>
          </a:p>
        </p:txBody>
      </p:sp>
      <p:pic>
        <p:nvPicPr>
          <p:cNvPr id="47" name="object 16">
            <a:extLst>
              <a:ext uri="{FF2B5EF4-FFF2-40B4-BE49-F238E27FC236}">
                <a16:creationId xmlns:a16="http://schemas.microsoft.com/office/drawing/2014/main" id="{299B4EB6-8676-744F-8C32-D30B093624E4}"/>
              </a:ext>
            </a:extLst>
          </p:cNvPr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232608" y="3607608"/>
            <a:ext cx="76200" cy="76199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34C94D3D-0508-A01B-B337-E2147C11F982}"/>
              </a:ext>
            </a:extLst>
          </p:cNvPr>
          <p:cNvSpPr/>
          <p:nvPr/>
        </p:nvSpPr>
        <p:spPr>
          <a:xfrm>
            <a:off x="0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9" name="Graphic 48">
            <a:extLst>
              <a:ext uri="{FF2B5EF4-FFF2-40B4-BE49-F238E27FC236}">
                <a16:creationId xmlns:a16="http://schemas.microsoft.com/office/drawing/2014/main" id="{56FA0ABA-2E21-A063-1F7E-805BE8F035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581524" y="4170741"/>
            <a:ext cx="1040756" cy="15043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2" descr="$PPTXTitle">
            <a:extLst>
              <a:ext uri="{FF2B5EF4-FFF2-40B4-BE49-F238E27FC236}">
                <a16:creationId xmlns:a16="http://schemas.microsoft.com/office/drawing/2014/main" id="{36C7469A-C01C-0C15-C47C-6229BF9AD588}"/>
              </a:ext>
            </a:extLst>
          </p:cNvPr>
          <p:cNvSpPr txBox="1">
            <a:spLocks/>
          </p:cNvSpPr>
          <p:nvPr/>
        </p:nvSpPr>
        <p:spPr>
          <a:xfrm>
            <a:off x="495300" y="541112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>
            <a:lvl1pPr>
              <a:defRPr sz="2400" b="0" i="0">
                <a:solidFill>
                  <a:schemeClr val="bg1"/>
                </a:solidFill>
                <a:latin typeface="Roboto Lt" pitchFamily="2" charset="0"/>
                <a:ea typeface="Roboto Lt" pitchFamily="2" charset="0"/>
                <a:cs typeface="Arial"/>
              </a:defRPr>
            </a:lvl1pPr>
          </a:lstStyle>
          <a:p>
            <a:pPr marL="12700">
              <a:spcBef>
                <a:spcPts val="100"/>
              </a:spcBef>
            </a:pPr>
            <a:r>
              <a:rPr lang="en-GB" dirty="0">
                <a:solidFill>
                  <a:srgbClr val="002060"/>
                </a:solidFill>
              </a:rPr>
              <a:t>Practical</a:t>
            </a:r>
            <a:r>
              <a:rPr lang="en-GB" spc="-105" dirty="0">
                <a:solidFill>
                  <a:srgbClr val="002060"/>
                </a:solidFill>
              </a:rPr>
              <a:t> </a:t>
            </a:r>
            <a:r>
              <a:rPr lang="en-GB" spc="-10" dirty="0">
                <a:solidFill>
                  <a:srgbClr val="002060"/>
                </a:solidFill>
              </a:rPr>
              <a:t>Takeaways</a:t>
            </a:r>
          </a:p>
        </p:txBody>
      </p:sp>
      <p:grpSp>
        <p:nvGrpSpPr>
          <p:cNvPr id="5" name="object 3">
            <a:extLst>
              <a:ext uri="{FF2B5EF4-FFF2-40B4-BE49-F238E27FC236}">
                <a16:creationId xmlns:a16="http://schemas.microsoft.com/office/drawing/2014/main" id="{41F357C8-E554-C04D-CB46-DD7FA25FDA93}"/>
              </a:ext>
            </a:extLst>
          </p:cNvPr>
          <p:cNvGrpSpPr/>
          <p:nvPr/>
        </p:nvGrpSpPr>
        <p:grpSpPr>
          <a:xfrm>
            <a:off x="508000" y="1568450"/>
            <a:ext cx="3479800" cy="495300"/>
            <a:chOff x="508000" y="1568450"/>
            <a:chExt cx="3479800" cy="495300"/>
          </a:xfrm>
          <a:solidFill>
            <a:srgbClr val="6C82A1"/>
          </a:solidFill>
        </p:grpSpPr>
        <p:sp>
          <p:nvSpPr>
            <p:cNvPr id="6" name="object 4">
              <a:extLst>
                <a:ext uri="{FF2B5EF4-FFF2-40B4-BE49-F238E27FC236}">
                  <a16:creationId xmlns:a16="http://schemas.microsoft.com/office/drawing/2014/main" id="{4A58BE08-D048-C175-F6AB-D2857FA911BB}"/>
                </a:ext>
              </a:extLst>
            </p:cNvPr>
            <p:cNvSpPr/>
            <p:nvPr/>
          </p:nvSpPr>
          <p:spPr>
            <a:xfrm>
              <a:off x="508000" y="1568450"/>
              <a:ext cx="3479800" cy="495300"/>
            </a:xfrm>
            <a:custGeom>
              <a:avLst/>
              <a:gdLst/>
              <a:ahLst/>
              <a:cxnLst/>
              <a:rect l="l" t="t" r="r" b="b"/>
              <a:pathLst>
                <a:path w="3479800" h="495300">
                  <a:moveTo>
                    <a:pt x="34798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479800" y="0"/>
                  </a:lnTo>
                  <a:lnTo>
                    <a:pt x="3479800" y="4953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7" name="object 5">
              <a:extLst>
                <a:ext uri="{FF2B5EF4-FFF2-40B4-BE49-F238E27FC236}">
                  <a16:creationId xmlns:a16="http://schemas.microsoft.com/office/drawing/2014/main" id="{58D9306C-E25C-0D55-367B-BDF56A4C0ED0}"/>
                </a:ext>
              </a:extLst>
            </p:cNvPr>
            <p:cNvSpPr/>
            <p:nvPr/>
          </p:nvSpPr>
          <p:spPr>
            <a:xfrm>
              <a:off x="508000" y="15684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8" name="object 6">
            <a:extLst>
              <a:ext uri="{FF2B5EF4-FFF2-40B4-BE49-F238E27FC236}">
                <a16:creationId xmlns:a16="http://schemas.microsoft.com/office/drawing/2014/main" id="{6EBAEABF-3F11-7E62-6426-7B40EB9E3773}"/>
              </a:ext>
            </a:extLst>
          </p:cNvPr>
          <p:cNvSpPr txBox="1"/>
          <p:nvPr/>
        </p:nvSpPr>
        <p:spPr>
          <a:xfrm>
            <a:off x="495300" y="1168400"/>
            <a:ext cx="3492500" cy="73353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dirty="0">
                <a:solidFill>
                  <a:srgbClr val="002060"/>
                </a:solidFill>
                <a:latin typeface="Arial"/>
                <a:cs typeface="Arial"/>
              </a:rPr>
              <a:t>Digestive enzymes may </a:t>
            </a:r>
            <a:r>
              <a:rPr sz="1200" b="1" spc="-10" dirty="0">
                <a:solidFill>
                  <a:srgbClr val="002060"/>
                </a:solidFill>
                <a:latin typeface="Arial"/>
                <a:cs typeface="Arial"/>
              </a:rPr>
              <a:t>support:</a:t>
            </a: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00"/>
              </a:spcBef>
            </a:pPr>
            <a:endParaRPr sz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196850">
              <a:lnSpc>
                <a:spcPct val="100000"/>
              </a:lnSpc>
            </a:pPr>
            <a:r>
              <a:rPr sz="1000" dirty="0">
                <a:solidFill>
                  <a:schemeClr val="bg1"/>
                </a:solidFill>
                <a:latin typeface="Arial"/>
                <a:cs typeface="Arial"/>
              </a:rPr>
              <a:t>Nutrient 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</a:rPr>
              <a:t>digestion</a:t>
            </a:r>
            <a:endParaRPr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9" name="object 7">
            <a:extLst>
              <a:ext uri="{FF2B5EF4-FFF2-40B4-BE49-F238E27FC236}">
                <a16:creationId xmlns:a16="http://schemas.microsoft.com/office/drawing/2014/main" id="{52BAB1F0-E5AF-D8C1-D689-2CEDE4D253AE}"/>
              </a:ext>
            </a:extLst>
          </p:cNvPr>
          <p:cNvGrpSpPr/>
          <p:nvPr/>
        </p:nvGrpSpPr>
        <p:grpSpPr>
          <a:xfrm>
            <a:off x="4146550" y="1568450"/>
            <a:ext cx="3473450" cy="495300"/>
            <a:chOff x="4146550" y="1568450"/>
            <a:chExt cx="3473450" cy="495300"/>
          </a:xfrm>
          <a:solidFill>
            <a:srgbClr val="6C82A1"/>
          </a:solidFill>
        </p:grpSpPr>
        <p:sp>
          <p:nvSpPr>
            <p:cNvPr id="10" name="object 8">
              <a:extLst>
                <a:ext uri="{FF2B5EF4-FFF2-40B4-BE49-F238E27FC236}">
                  <a16:creationId xmlns:a16="http://schemas.microsoft.com/office/drawing/2014/main" id="{ED063E65-438F-2702-8656-8E3E4AB8175E}"/>
                </a:ext>
              </a:extLst>
            </p:cNvPr>
            <p:cNvSpPr/>
            <p:nvPr/>
          </p:nvSpPr>
          <p:spPr>
            <a:xfrm>
              <a:off x="4146550" y="1568450"/>
              <a:ext cx="3473450" cy="495300"/>
            </a:xfrm>
            <a:custGeom>
              <a:avLst/>
              <a:gdLst/>
              <a:ahLst/>
              <a:cxnLst/>
              <a:rect l="l" t="t" r="r" b="b"/>
              <a:pathLst>
                <a:path w="3473450" h="495300">
                  <a:moveTo>
                    <a:pt x="347345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473450" y="0"/>
                  </a:lnTo>
                  <a:lnTo>
                    <a:pt x="3473450" y="4953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1" name="object 9">
              <a:extLst>
                <a:ext uri="{FF2B5EF4-FFF2-40B4-BE49-F238E27FC236}">
                  <a16:creationId xmlns:a16="http://schemas.microsoft.com/office/drawing/2014/main" id="{F14B5119-B709-1D64-AAEC-4D67B9F726AF}"/>
                </a:ext>
              </a:extLst>
            </p:cNvPr>
            <p:cNvSpPr/>
            <p:nvPr/>
          </p:nvSpPr>
          <p:spPr>
            <a:xfrm>
              <a:off x="4146550" y="15684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2" name="object 10">
            <a:extLst>
              <a:ext uri="{FF2B5EF4-FFF2-40B4-BE49-F238E27FC236}">
                <a16:creationId xmlns:a16="http://schemas.microsoft.com/office/drawing/2014/main" id="{6D6A6897-02F9-B93C-FEC3-BF63F2AFF25E}"/>
              </a:ext>
            </a:extLst>
          </p:cNvPr>
          <p:cNvSpPr txBox="1"/>
          <p:nvPr/>
        </p:nvSpPr>
        <p:spPr>
          <a:xfrm>
            <a:off x="4171950" y="1714500"/>
            <a:ext cx="34480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chemeClr val="bg1"/>
                </a:solidFill>
                <a:latin typeface="Arial"/>
                <a:cs typeface="Arial"/>
              </a:rPr>
              <a:t>Gut microbial 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</a:rPr>
              <a:t>balance</a:t>
            </a:r>
            <a:endParaRPr sz="100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3" name="object 11">
            <a:extLst>
              <a:ext uri="{FF2B5EF4-FFF2-40B4-BE49-F238E27FC236}">
                <a16:creationId xmlns:a16="http://schemas.microsoft.com/office/drawing/2014/main" id="{048E8693-6DB9-BD9E-8A59-DEB14A5C5502}"/>
              </a:ext>
            </a:extLst>
          </p:cNvPr>
          <p:cNvGrpSpPr/>
          <p:nvPr/>
        </p:nvGrpSpPr>
        <p:grpSpPr>
          <a:xfrm>
            <a:off x="508000" y="2222500"/>
            <a:ext cx="3479800" cy="495300"/>
            <a:chOff x="508000" y="2222500"/>
            <a:chExt cx="3479800" cy="495300"/>
          </a:xfrm>
          <a:solidFill>
            <a:srgbClr val="6C82A1"/>
          </a:solidFill>
        </p:grpSpPr>
        <p:sp>
          <p:nvSpPr>
            <p:cNvPr id="14" name="object 12">
              <a:extLst>
                <a:ext uri="{FF2B5EF4-FFF2-40B4-BE49-F238E27FC236}">
                  <a16:creationId xmlns:a16="http://schemas.microsoft.com/office/drawing/2014/main" id="{A6A87CCD-EAD6-E2AD-DC5D-C52274B60BAD}"/>
                </a:ext>
              </a:extLst>
            </p:cNvPr>
            <p:cNvSpPr/>
            <p:nvPr/>
          </p:nvSpPr>
          <p:spPr>
            <a:xfrm>
              <a:off x="508000" y="2222500"/>
              <a:ext cx="3479800" cy="495300"/>
            </a:xfrm>
            <a:custGeom>
              <a:avLst/>
              <a:gdLst/>
              <a:ahLst/>
              <a:cxnLst/>
              <a:rect l="l" t="t" r="r" b="b"/>
              <a:pathLst>
                <a:path w="3479800" h="495300">
                  <a:moveTo>
                    <a:pt x="34798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479800" y="0"/>
                  </a:lnTo>
                  <a:lnTo>
                    <a:pt x="3479800" y="4953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15" name="object 13">
              <a:extLst>
                <a:ext uri="{FF2B5EF4-FFF2-40B4-BE49-F238E27FC236}">
                  <a16:creationId xmlns:a16="http://schemas.microsoft.com/office/drawing/2014/main" id="{61FB5897-65FE-4E81-FADB-03CCEA3AC2ED}"/>
                </a:ext>
              </a:extLst>
            </p:cNvPr>
            <p:cNvSpPr/>
            <p:nvPr/>
          </p:nvSpPr>
          <p:spPr>
            <a:xfrm>
              <a:off x="508000" y="222250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endParaRPr>
                <a:solidFill>
                  <a:schemeClr val="bg1"/>
                </a:solidFill>
              </a:endParaRPr>
            </a:p>
          </p:txBody>
        </p:sp>
      </p:grpSp>
      <p:sp>
        <p:nvSpPr>
          <p:cNvPr id="16" name="object 14">
            <a:extLst>
              <a:ext uri="{FF2B5EF4-FFF2-40B4-BE49-F238E27FC236}">
                <a16:creationId xmlns:a16="http://schemas.microsoft.com/office/drawing/2014/main" id="{E12B1CEF-03F2-B962-FA6B-B9181F579342}"/>
              </a:ext>
            </a:extLst>
          </p:cNvPr>
          <p:cNvSpPr txBox="1"/>
          <p:nvPr/>
        </p:nvSpPr>
        <p:spPr>
          <a:xfrm>
            <a:off x="533400" y="2368550"/>
            <a:ext cx="34544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chemeClr val="bg1"/>
                </a:solidFill>
                <a:latin typeface="Arial"/>
                <a:cs typeface="Arial"/>
              </a:rPr>
              <a:t>Biofilm disruption 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</a:rPr>
              <a:t>strategies</a:t>
            </a:r>
            <a:endParaRPr sz="100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7" name="object 15">
            <a:extLst>
              <a:ext uri="{FF2B5EF4-FFF2-40B4-BE49-F238E27FC236}">
                <a16:creationId xmlns:a16="http://schemas.microsoft.com/office/drawing/2014/main" id="{20F718DF-5583-626A-4DD4-E2178E76FF84}"/>
              </a:ext>
            </a:extLst>
          </p:cNvPr>
          <p:cNvGrpSpPr/>
          <p:nvPr/>
        </p:nvGrpSpPr>
        <p:grpSpPr>
          <a:xfrm>
            <a:off x="4146550" y="2222500"/>
            <a:ext cx="3473450" cy="495300"/>
            <a:chOff x="4146550" y="2222500"/>
            <a:chExt cx="3473450" cy="495300"/>
          </a:xfrm>
        </p:grpSpPr>
        <p:sp>
          <p:nvSpPr>
            <p:cNvPr id="18" name="object 16">
              <a:extLst>
                <a:ext uri="{FF2B5EF4-FFF2-40B4-BE49-F238E27FC236}">
                  <a16:creationId xmlns:a16="http://schemas.microsoft.com/office/drawing/2014/main" id="{4333C20F-B29A-E88E-F282-881302EEA32D}"/>
                </a:ext>
              </a:extLst>
            </p:cNvPr>
            <p:cNvSpPr/>
            <p:nvPr/>
          </p:nvSpPr>
          <p:spPr>
            <a:xfrm>
              <a:off x="4146550" y="2222500"/>
              <a:ext cx="3473450" cy="495300"/>
            </a:xfrm>
            <a:custGeom>
              <a:avLst/>
              <a:gdLst/>
              <a:ahLst/>
              <a:cxnLst/>
              <a:rect l="l" t="t" r="r" b="b"/>
              <a:pathLst>
                <a:path w="3473450" h="495300">
                  <a:moveTo>
                    <a:pt x="347345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473450" y="0"/>
                  </a:lnTo>
                  <a:lnTo>
                    <a:pt x="3473450" y="49530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  <p:sp>
          <p:nvSpPr>
            <p:cNvPr id="19" name="object 17">
              <a:extLst>
                <a:ext uri="{FF2B5EF4-FFF2-40B4-BE49-F238E27FC236}">
                  <a16:creationId xmlns:a16="http://schemas.microsoft.com/office/drawing/2014/main" id="{1F31CA9C-9255-13DD-4ACE-72FAD267A5EE}"/>
                </a:ext>
              </a:extLst>
            </p:cNvPr>
            <p:cNvSpPr/>
            <p:nvPr/>
          </p:nvSpPr>
          <p:spPr>
            <a:xfrm>
              <a:off x="4146550" y="222250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E7823A"/>
            </a:solidFill>
          </p:spPr>
          <p:txBody>
            <a:bodyPr wrap="square" lIns="0" tIns="0" rIns="0" bIns="0" rtlCol="0"/>
            <a:lstStyle/>
            <a:p>
              <a:endParaRPr>
                <a:solidFill>
                  <a:srgbClr val="002060"/>
                </a:solidFill>
              </a:endParaRPr>
            </a:p>
          </p:txBody>
        </p:sp>
      </p:grpSp>
      <p:sp>
        <p:nvSpPr>
          <p:cNvPr id="20" name="object 18">
            <a:extLst>
              <a:ext uri="{FF2B5EF4-FFF2-40B4-BE49-F238E27FC236}">
                <a16:creationId xmlns:a16="http://schemas.microsoft.com/office/drawing/2014/main" id="{5EFFC0A0-83BD-ABF3-8D07-820ED702AA7D}"/>
              </a:ext>
            </a:extLst>
          </p:cNvPr>
          <p:cNvSpPr txBox="1"/>
          <p:nvPr/>
        </p:nvSpPr>
        <p:spPr>
          <a:xfrm>
            <a:off x="4159250" y="2222500"/>
            <a:ext cx="3448050" cy="500137"/>
          </a:xfrm>
          <a:prstGeom prst="rect">
            <a:avLst/>
          </a:prstGeom>
          <a:solidFill>
            <a:srgbClr val="6C82A1"/>
          </a:solidFill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endParaRPr lang="en-GB" sz="100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chemeClr val="bg1"/>
                </a:solidFill>
                <a:latin typeface="Arial"/>
                <a:cs typeface="Arial"/>
              </a:rPr>
              <a:t>Improved outcomes in dysbiosis </a:t>
            </a:r>
            <a:r>
              <a:rPr sz="1000" spc="-10" dirty="0">
                <a:solidFill>
                  <a:schemeClr val="bg1"/>
                </a:solidFill>
                <a:latin typeface="Arial"/>
                <a:cs typeface="Arial"/>
              </a:rPr>
              <a:t>protocols</a:t>
            </a:r>
            <a:endParaRPr lang="en-GB" sz="1000" spc="-10" dirty="0">
              <a:solidFill>
                <a:schemeClr val="bg1"/>
              </a:solidFill>
              <a:latin typeface="Arial"/>
              <a:cs typeface="Arial"/>
            </a:endParaRPr>
          </a:p>
          <a:p>
            <a:pPr marL="155575">
              <a:lnSpc>
                <a:spcPct val="100000"/>
              </a:lnSpc>
              <a:spcBef>
                <a:spcPts val="100"/>
              </a:spcBef>
            </a:pPr>
            <a:endParaRPr lang="en-GB" sz="1000" spc="-10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D6011F4-72E6-2763-0A90-E6254E4C11A9}"/>
              </a:ext>
            </a:extLst>
          </p:cNvPr>
          <p:cNvSpPr/>
          <p:nvPr/>
        </p:nvSpPr>
        <p:spPr>
          <a:xfrm>
            <a:off x="7749" y="3925698"/>
            <a:ext cx="7772400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2B120D68-467B-A3F5-C956-99602CE2D2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27549" y="4168775"/>
            <a:ext cx="1526280" cy="15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9025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 descr="$PPTXTitle"/>
          <p:cNvSpPr txBox="1">
            <a:spLocks noGrp="1"/>
          </p:cNvSpPr>
          <p:nvPr>
            <p:ph type="title"/>
          </p:nvPr>
        </p:nvSpPr>
        <p:spPr>
          <a:xfrm>
            <a:off x="495300" y="488950"/>
            <a:ext cx="5972175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002060"/>
                </a:solidFill>
              </a:rPr>
              <a:t>The Expanding Role of </a:t>
            </a:r>
            <a:r>
              <a:rPr spc="-10" dirty="0">
                <a:solidFill>
                  <a:srgbClr val="002060"/>
                </a:solidFill>
              </a:rPr>
              <a:t>Enzymes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2743200" y="1174750"/>
            <a:ext cx="2480449" cy="18210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Traditionally</a:t>
            </a:r>
            <a:r>
              <a:rPr sz="1100" spc="-2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viewed</a:t>
            </a:r>
            <a:r>
              <a:rPr sz="1100" spc="-1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as</a:t>
            </a:r>
            <a:r>
              <a:rPr sz="1100" spc="-1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digestive</a:t>
            </a:r>
            <a:r>
              <a:rPr sz="1100" spc="-15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 </a:t>
            </a:r>
            <a:r>
              <a:rPr sz="1100" spc="-2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aids</a:t>
            </a:r>
            <a:endParaRPr sz="11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6" name="object 6"/>
          <p:cNvGrpSpPr/>
          <p:nvPr/>
        </p:nvGrpSpPr>
        <p:grpSpPr>
          <a:xfrm>
            <a:off x="889000" y="1619250"/>
            <a:ext cx="3098800" cy="495300"/>
            <a:chOff x="889000" y="1619250"/>
            <a:chExt cx="3098800" cy="495300"/>
          </a:xfrm>
        </p:grpSpPr>
        <p:sp>
          <p:nvSpPr>
            <p:cNvPr id="7" name="object 7"/>
            <p:cNvSpPr/>
            <p:nvPr/>
          </p:nvSpPr>
          <p:spPr>
            <a:xfrm>
              <a:off x="889000" y="1619250"/>
              <a:ext cx="3098800" cy="495300"/>
            </a:xfrm>
            <a:custGeom>
              <a:avLst/>
              <a:gdLst/>
              <a:ahLst/>
              <a:cxnLst/>
              <a:rect l="l" t="t" r="r" b="b"/>
              <a:pathLst>
                <a:path w="3098800" h="495300">
                  <a:moveTo>
                    <a:pt x="30988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098800" y="0"/>
                  </a:lnTo>
                  <a:lnTo>
                    <a:pt x="3098800" y="49530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8"/>
            <p:cNvSpPr/>
            <p:nvPr/>
          </p:nvSpPr>
          <p:spPr>
            <a:xfrm>
              <a:off x="889000" y="16192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9" name="object 9"/>
          <p:cNvSpPr txBox="1"/>
          <p:nvPr/>
        </p:nvSpPr>
        <p:spPr>
          <a:xfrm>
            <a:off x="914400" y="1765300"/>
            <a:ext cx="30734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Microbial ecology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modulation</a:t>
            </a:r>
            <a:endParaRPr sz="10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10" name="object 10"/>
          <p:cNvGrpSpPr/>
          <p:nvPr/>
        </p:nvGrpSpPr>
        <p:grpSpPr>
          <a:xfrm>
            <a:off x="4146550" y="1619250"/>
            <a:ext cx="3092450" cy="495300"/>
            <a:chOff x="4146550" y="1619250"/>
            <a:chExt cx="3092450" cy="495300"/>
          </a:xfrm>
        </p:grpSpPr>
        <p:sp>
          <p:nvSpPr>
            <p:cNvPr id="11" name="object 11"/>
            <p:cNvSpPr/>
            <p:nvPr/>
          </p:nvSpPr>
          <p:spPr>
            <a:xfrm>
              <a:off x="4146550" y="1619250"/>
              <a:ext cx="3092450" cy="495300"/>
            </a:xfrm>
            <a:custGeom>
              <a:avLst/>
              <a:gdLst/>
              <a:ahLst/>
              <a:cxnLst/>
              <a:rect l="l" t="t" r="r" b="b"/>
              <a:pathLst>
                <a:path w="3092450" h="495300">
                  <a:moveTo>
                    <a:pt x="309245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092450" y="0"/>
                  </a:lnTo>
                  <a:lnTo>
                    <a:pt x="3092450" y="49530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2"/>
            <p:cNvSpPr/>
            <p:nvPr/>
          </p:nvSpPr>
          <p:spPr>
            <a:xfrm>
              <a:off x="4146550" y="161925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3" name="object 13"/>
          <p:cNvSpPr txBox="1"/>
          <p:nvPr/>
        </p:nvSpPr>
        <p:spPr>
          <a:xfrm>
            <a:off x="4171950" y="1765300"/>
            <a:ext cx="30670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Mucosal barrier function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support</a:t>
            </a:r>
            <a:endParaRPr sz="1000" dirty="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14" name="object 14"/>
          <p:cNvGrpSpPr/>
          <p:nvPr/>
        </p:nvGrpSpPr>
        <p:grpSpPr>
          <a:xfrm>
            <a:off x="889000" y="2273300"/>
            <a:ext cx="3098800" cy="495300"/>
            <a:chOff x="889000" y="2273300"/>
            <a:chExt cx="3098800" cy="495300"/>
          </a:xfrm>
        </p:grpSpPr>
        <p:sp>
          <p:nvSpPr>
            <p:cNvPr id="15" name="object 15"/>
            <p:cNvSpPr/>
            <p:nvPr/>
          </p:nvSpPr>
          <p:spPr>
            <a:xfrm>
              <a:off x="889000" y="2273300"/>
              <a:ext cx="3098800" cy="495300"/>
            </a:xfrm>
            <a:custGeom>
              <a:avLst/>
              <a:gdLst/>
              <a:ahLst/>
              <a:cxnLst/>
              <a:rect l="l" t="t" r="r" b="b"/>
              <a:pathLst>
                <a:path w="3098800" h="495300">
                  <a:moveTo>
                    <a:pt x="30988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098800" y="0"/>
                  </a:lnTo>
                  <a:lnTo>
                    <a:pt x="3098800" y="49530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6"/>
            <p:cNvSpPr/>
            <p:nvPr/>
          </p:nvSpPr>
          <p:spPr>
            <a:xfrm>
              <a:off x="889000" y="227330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17" name="object 17"/>
          <p:cNvSpPr txBox="1"/>
          <p:nvPr/>
        </p:nvSpPr>
        <p:spPr>
          <a:xfrm>
            <a:off x="914400" y="2419350"/>
            <a:ext cx="307340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8750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Inflammatory signalling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regulation</a:t>
            </a:r>
            <a:endParaRPr sz="10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grpSp>
        <p:nvGrpSpPr>
          <p:cNvPr id="18" name="object 18"/>
          <p:cNvGrpSpPr/>
          <p:nvPr/>
        </p:nvGrpSpPr>
        <p:grpSpPr>
          <a:xfrm>
            <a:off x="4146550" y="2273300"/>
            <a:ext cx="3092450" cy="495300"/>
            <a:chOff x="4146550" y="2273300"/>
            <a:chExt cx="3092450" cy="495300"/>
          </a:xfrm>
        </p:grpSpPr>
        <p:sp>
          <p:nvSpPr>
            <p:cNvPr id="19" name="object 19"/>
            <p:cNvSpPr/>
            <p:nvPr/>
          </p:nvSpPr>
          <p:spPr>
            <a:xfrm>
              <a:off x="4146550" y="2273300"/>
              <a:ext cx="3092450" cy="495300"/>
            </a:xfrm>
            <a:custGeom>
              <a:avLst/>
              <a:gdLst/>
              <a:ahLst/>
              <a:cxnLst/>
              <a:rect l="l" t="t" r="r" b="b"/>
              <a:pathLst>
                <a:path w="3092450" h="495300">
                  <a:moveTo>
                    <a:pt x="309245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3092450" y="0"/>
                  </a:lnTo>
                  <a:lnTo>
                    <a:pt x="3092450" y="495300"/>
                  </a:lnTo>
                  <a:close/>
                </a:path>
              </a:pathLst>
            </a:custGeom>
            <a:solidFill>
              <a:srgbClr val="FFFFFF">
                <a:alpha val="10198"/>
              </a:srgbClr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0" name="object 20"/>
            <p:cNvSpPr/>
            <p:nvPr/>
          </p:nvSpPr>
          <p:spPr>
            <a:xfrm>
              <a:off x="4146550" y="2273300"/>
              <a:ext cx="25400" cy="495300"/>
            </a:xfrm>
            <a:custGeom>
              <a:avLst/>
              <a:gdLst/>
              <a:ahLst/>
              <a:cxnLst/>
              <a:rect l="l" t="t" r="r" b="b"/>
              <a:pathLst>
                <a:path w="25400" h="495300">
                  <a:moveTo>
                    <a:pt x="25400" y="495300"/>
                  </a:moveTo>
                  <a:lnTo>
                    <a:pt x="0" y="495300"/>
                  </a:lnTo>
                  <a:lnTo>
                    <a:pt x="0" y="0"/>
                  </a:lnTo>
                  <a:lnTo>
                    <a:pt x="25400" y="0"/>
                  </a:lnTo>
                  <a:lnTo>
                    <a:pt x="25400" y="495300"/>
                  </a:lnTo>
                  <a:close/>
                </a:path>
              </a:pathLst>
            </a:custGeom>
            <a:solidFill>
              <a:srgbClr val="002060"/>
            </a:solidFill>
          </p:spPr>
          <p:txBody>
            <a:bodyPr wrap="square" lIns="0" tIns="0" rIns="0" bIns="0" rtlCol="0"/>
            <a:lstStyle/>
            <a:p>
              <a:endParaRPr dirty="0"/>
            </a:p>
          </p:txBody>
        </p:sp>
      </p:grpSp>
      <p:sp>
        <p:nvSpPr>
          <p:cNvPr id="21" name="object 21"/>
          <p:cNvSpPr txBox="1"/>
          <p:nvPr/>
        </p:nvSpPr>
        <p:spPr>
          <a:xfrm>
            <a:off x="4171950" y="2419350"/>
            <a:ext cx="3067050" cy="16671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55575">
              <a:lnSpc>
                <a:spcPct val="100000"/>
              </a:lnSpc>
              <a:spcBef>
                <a:spcPts val="100"/>
              </a:spcBef>
            </a:pPr>
            <a:r>
              <a:rPr sz="100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Biofilm integrity </a:t>
            </a:r>
            <a:r>
              <a:rPr sz="1000" spc="-10" dirty="0">
                <a:solidFill>
                  <a:srgbClr val="002060"/>
                </a:solidFill>
                <a:latin typeface="Roboto Lt" pitchFamily="2" charset="0"/>
                <a:ea typeface="Roboto Lt" pitchFamily="2" charset="0"/>
                <a:cs typeface="Arial"/>
              </a:rPr>
              <a:t>disruption</a:t>
            </a:r>
            <a:endParaRPr sz="1000">
              <a:solidFill>
                <a:srgbClr val="002060"/>
              </a:solidFill>
              <a:latin typeface="Roboto Lt" pitchFamily="2" charset="0"/>
              <a:ea typeface="Roboto Lt" pitchFamily="2" charset="0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D360977-65AA-8036-EA5B-ADEC98964A75}"/>
              </a:ext>
            </a:extLst>
          </p:cNvPr>
          <p:cNvSpPr/>
          <p:nvPr/>
        </p:nvSpPr>
        <p:spPr>
          <a:xfrm>
            <a:off x="-3625905" y="3925698"/>
            <a:ext cx="11398305" cy="587376"/>
          </a:xfrm>
          <a:prstGeom prst="rect">
            <a:avLst/>
          </a:prstGeom>
          <a:solidFill>
            <a:srgbClr val="D3E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5FCA1EDD-FE8B-FE1C-8B35-F938F5BD5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0" y="4170741"/>
            <a:ext cx="1526280" cy="150434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</TotalTime>
  <Words>1143</Words>
  <Application>Microsoft Macintosh PowerPoint</Application>
  <PresentationFormat>Custom</PresentationFormat>
  <Paragraphs>293</Paragraphs>
  <Slides>41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Aptos</vt:lpstr>
      <vt:lpstr>Arial</vt:lpstr>
      <vt:lpstr>Calibri</vt:lpstr>
      <vt:lpstr>Gill Sans MT</vt:lpstr>
      <vt:lpstr>Roboto</vt:lpstr>
      <vt:lpstr>Roboto Bold</vt:lpstr>
      <vt:lpstr>Roboto Lt</vt:lpstr>
      <vt:lpstr>Roboto Th</vt:lpstr>
      <vt:lpstr>Times New Roman</vt:lpstr>
      <vt:lpstr>Office Theme</vt:lpstr>
      <vt:lpstr>Beyond Digestion: Clinical Application of Enzymes </vt:lpstr>
      <vt:lpstr>PowerPoint Presentation</vt:lpstr>
      <vt:lpstr>GLP-1 Support Suite</vt:lpstr>
      <vt:lpstr>Learning Objectives</vt:lpstr>
      <vt:lpstr>The Clinical Problem</vt:lpstr>
      <vt:lpstr>PowerPoint Presentation</vt:lpstr>
      <vt:lpstr>When Enzyme Function is Compromised</vt:lpstr>
      <vt:lpstr>PowerPoint Presentation</vt:lpstr>
      <vt:lpstr>The Expanding Role of Enzymes</vt:lpstr>
      <vt:lpstr>PowerPoint Presentation</vt:lpstr>
      <vt:lpstr>Supporting Natural Enzyme Secretion</vt:lpstr>
      <vt:lpstr>Clinical Consequences of Reduced Enzymes</vt:lpstr>
      <vt:lpstr>Enzymes and Gut Ecology</vt:lpstr>
      <vt:lpstr>Dysbiosis and Persistent Gut Symptoms</vt:lpstr>
      <vt:lpstr>LPS and Inflammatory Signalling</vt:lpstr>
      <vt:lpstr>PowerPoint Presentation</vt:lpstr>
      <vt:lpstr>PowerPoint Presentation</vt:lpstr>
      <vt:lpstr>PowerPoint Presentation</vt:lpstr>
      <vt:lpstr>High LPS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Candida and Biofilms</vt:lpstr>
      <vt:lpstr>Zonulin</vt:lpstr>
      <vt:lpstr>PowerPoint Presentation</vt:lpstr>
      <vt:lpstr>PowerPoint Presentation</vt:lpstr>
      <vt:lpstr>PowerPoint Presentation</vt:lpstr>
      <vt:lpstr>Clinical Relevance of Biofilms</vt:lpstr>
      <vt:lpstr>PowerPoint Presentation</vt:lpstr>
      <vt:lpstr>PowerPoint Presentation</vt:lpstr>
      <vt:lpstr>PowerPoint Presentation</vt:lpstr>
      <vt:lpstr>Timing and Strategy</vt:lpstr>
      <vt:lpstr>Example Clinical Pattern</vt:lpstr>
      <vt:lpstr>Enzyme interactions?</vt:lpstr>
      <vt:lpstr>Clinical Indicators for Enzyme Use</vt:lpstr>
      <vt:lpstr>Safety Considerations</vt:lpstr>
      <vt:lpstr>Key Clinical Questions</vt:lpstr>
      <vt:lpstr>Summary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Alara El Moudden</cp:lastModifiedBy>
  <cp:revision>29</cp:revision>
  <dcterms:created xsi:type="dcterms:W3CDTF">2026-03-09T19:20:31Z</dcterms:created>
  <dcterms:modified xsi:type="dcterms:W3CDTF">2026-03-10T09:51:23Z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2026-03-09T00:00:00Z</vt:filetime>
  </property>
  <property fmtid="{D5CDD505-2E9C-101B-9397-08002B2CF9AE}" pid="3" name="Producer">
    <vt:lpwstr>PyPDF2</vt:lpwstr>
  </property>
  <property fmtid="{D5CDD505-2E9C-101B-9397-08002B2CF9AE}" pid="4" name="LastSaved">
    <vt:filetime>2026-03-09T00:00:00Z</vt:filetime>
  </property>
</Properties>
</file>